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0"/>
  </p:notesMasterIdLst>
  <p:sldIdLst>
    <p:sldId id="256" r:id="rId2"/>
    <p:sldId id="259" r:id="rId3"/>
    <p:sldId id="257" r:id="rId4"/>
    <p:sldId id="284" r:id="rId5"/>
    <p:sldId id="285" r:id="rId6"/>
    <p:sldId id="286" r:id="rId7"/>
    <p:sldId id="287" r:id="rId8"/>
    <p:sldId id="289" r:id="rId9"/>
    <p:sldId id="291" r:id="rId10"/>
    <p:sldId id="322" r:id="rId11"/>
    <p:sldId id="293" r:id="rId12"/>
    <p:sldId id="294" r:id="rId13"/>
    <p:sldId id="300" r:id="rId14"/>
    <p:sldId id="296" r:id="rId15"/>
    <p:sldId id="320" r:id="rId16"/>
    <p:sldId id="297" r:id="rId17"/>
    <p:sldId id="302" r:id="rId18"/>
    <p:sldId id="303" r:id="rId19"/>
    <p:sldId id="304" r:id="rId20"/>
    <p:sldId id="305" r:id="rId21"/>
    <p:sldId id="307" r:id="rId22"/>
    <p:sldId id="308" r:id="rId23"/>
    <p:sldId id="309" r:id="rId24"/>
    <p:sldId id="310" r:id="rId25"/>
    <p:sldId id="321" r:id="rId26"/>
    <p:sldId id="311" r:id="rId27"/>
    <p:sldId id="312" r:id="rId28"/>
    <p:sldId id="319" r:id="rId29"/>
    <p:sldId id="313" r:id="rId30"/>
    <p:sldId id="314" r:id="rId31"/>
    <p:sldId id="315" r:id="rId32"/>
    <p:sldId id="316" r:id="rId33"/>
    <p:sldId id="317" r:id="rId34"/>
    <p:sldId id="279" r:id="rId35"/>
    <p:sldId id="323" r:id="rId36"/>
    <p:sldId id="324" r:id="rId37"/>
    <p:sldId id="325" r:id="rId38"/>
    <p:sldId id="326"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DengXian" panose="02010600030101010101" pitchFamily="2" charset="-122"/>
      <p:regular r:id="rId46"/>
      <p:bold r:id="rId47"/>
    </p:embeddedFont>
    <p:embeddedFont>
      <p:font typeface="Encode Sans" panose="020B0604020202020204" charset="0"/>
      <p:regular r:id="rId48"/>
      <p:bold r:id="rId49"/>
    </p:embeddedFont>
    <p:embeddedFont>
      <p:font typeface="Encode Sans ExtraLight" panose="020B0604020202020204" charset="0"/>
      <p:regular r:id="rId50"/>
      <p:bold r:id="rId51"/>
    </p:embeddedFont>
    <p:embeddedFont>
      <p:font typeface="Pontano Sans"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1D1"/>
    <a:srgbClr val="ED7D31"/>
    <a:srgbClr val="058AFD"/>
    <a:srgbClr val="4675CA"/>
    <a:srgbClr val="DEEBF7"/>
    <a:srgbClr val="F9F7F6"/>
    <a:srgbClr val="FFD102"/>
    <a:srgbClr val="27272D"/>
    <a:srgbClr val="F55C21"/>
    <a:srgbClr val="FE6E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E69439-A62D-4D93-A5F3-8ED1E2930556}">
  <a:tblStyle styleId="{2BE69439-A62D-4D93-A5F3-8ED1E293055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55" autoAdjust="0"/>
  </p:normalViewPr>
  <p:slideViewPr>
    <p:cSldViewPr snapToGrid="0">
      <p:cViewPr varScale="1">
        <p:scale>
          <a:sx n="67" d="100"/>
          <a:sy n="67" d="100"/>
        </p:scale>
        <p:origin x="1220" y="40"/>
      </p:cViewPr>
      <p:guideLst/>
    </p:cSldViewPr>
  </p:slideViewPr>
  <p:notesTextViewPr>
    <p:cViewPr>
      <p:scale>
        <a:sx n="1" d="1"/>
        <a:sy n="1" d="1"/>
      </p:scale>
      <p:origin x="0" y="0"/>
    </p:cViewPr>
  </p:notesTextViewPr>
  <p:sorterViewPr>
    <p:cViewPr>
      <p:scale>
        <a:sx n="75" d="100"/>
        <a:sy n="75" d="100"/>
      </p:scale>
      <p:origin x="0" y="-24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I am Huang </a:t>
            </a:r>
            <a:r>
              <a:rPr lang="en-US" dirty="0" err="1"/>
              <a:t>ZhiWei</a:t>
            </a:r>
            <a:r>
              <a:rPr lang="en-US" dirty="0"/>
              <a:t> and today I will presenting on my Final Year Project titled Development of Dynamic Path </a:t>
            </a:r>
            <a:r>
              <a:rPr lang="en-US" dirty="0" err="1"/>
              <a:t>replanning</a:t>
            </a:r>
            <a:r>
              <a:rPr lang="en-US" dirty="0"/>
              <a:t> algorithm for autonomous mobile robots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 comparison between the various path planning methods is done to select one to be used in the </a:t>
            </a:r>
            <a:r>
              <a:rPr lang="en-US" sz="1100" b="0" i="0" u="none" strike="noStrike" cap="none" dirty="0" err="1">
                <a:solidFill>
                  <a:srgbClr val="000000"/>
                </a:solidFill>
                <a:effectLst/>
                <a:latin typeface="Arial"/>
                <a:ea typeface="Arial"/>
                <a:cs typeface="Arial"/>
                <a:sym typeface="Arial"/>
              </a:rPr>
              <a:t>replanning</a:t>
            </a:r>
            <a:r>
              <a:rPr lang="en-US" sz="1100" b="0" i="0" u="none" strike="noStrike" cap="none" dirty="0">
                <a:solidFill>
                  <a:srgbClr val="000000"/>
                </a:solidFill>
                <a:effectLst/>
                <a:latin typeface="Arial"/>
                <a:ea typeface="Arial"/>
                <a:cs typeface="Arial"/>
                <a:sym typeface="Arial"/>
              </a:rPr>
              <a:t> algorithm</a:t>
            </a:r>
          </a:p>
          <a:p>
            <a:pPr marL="139700" indent="0">
              <a:buNone/>
            </a:pPr>
            <a:r>
              <a:rPr lang="en-US" sz="1100" b="0" i="0" u="none" strike="noStrike" cap="none" dirty="0">
                <a:solidFill>
                  <a:srgbClr val="000000"/>
                </a:solidFill>
                <a:effectLst/>
                <a:latin typeface="Arial"/>
                <a:ea typeface="Arial"/>
                <a:cs typeface="Arial"/>
                <a:sym typeface="Arial"/>
              </a:rPr>
              <a:t>There is a natural trade-off between optimality, completeness and computational complexity.</a:t>
            </a:r>
          </a:p>
          <a:p>
            <a:pPr marL="139700" indent="0">
              <a:buNone/>
            </a:pPr>
            <a:r>
              <a:rPr lang="en-US" sz="1100" b="0" i="0" u="none" strike="noStrike" cap="none" dirty="0">
                <a:solidFill>
                  <a:srgbClr val="000000"/>
                </a:solidFill>
                <a:effectLst/>
                <a:latin typeface="Arial"/>
                <a:ea typeface="Arial"/>
                <a:cs typeface="Arial"/>
                <a:sym typeface="Arial"/>
              </a:rPr>
              <a:t>A* is fully complete and optimal but suffers from high computational complexity especially in high dimensional spaces. On the other hand, RRT only probabilistically complete and not optimal to enjoy very low computational complexity. </a:t>
            </a:r>
            <a:r>
              <a:rPr lang="en-US" sz="1100" b="0" i="0" u="none" strike="noStrike" cap="none" dirty="0">
                <a:solidFill>
                  <a:srgbClr val="000000"/>
                </a:solidFill>
                <a:effectLst/>
                <a:latin typeface="Arial"/>
                <a:cs typeface="Arial"/>
                <a:sym typeface="Arial"/>
              </a:rPr>
              <a:t>RRT* is the optimal variant of RRT, making it more deterministic than RRT, while sacrificing </a:t>
            </a:r>
            <a:r>
              <a:rPr lang="en-US" sz="1100" b="0" i="0" u="none" strike="noStrike" cap="none" dirty="0" err="1">
                <a:solidFill>
                  <a:srgbClr val="000000"/>
                </a:solidFill>
                <a:effectLst/>
                <a:latin typeface="Arial"/>
                <a:cs typeface="Arial"/>
                <a:sym typeface="Arial"/>
              </a:rPr>
              <a:t>abit</a:t>
            </a:r>
            <a:r>
              <a:rPr lang="en-US" sz="1100" b="0" i="0" u="none" strike="noStrike" cap="none" dirty="0">
                <a:solidFill>
                  <a:srgbClr val="000000"/>
                </a:solidFill>
                <a:effectLst/>
                <a:latin typeface="Arial"/>
                <a:cs typeface="Arial"/>
                <a:sym typeface="Arial"/>
              </a:rPr>
              <a:t> of computational time.</a:t>
            </a: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For UAV applications, limited payload and real-time constraints would require a low computational complexity. Furthermore, it has many degrees of freedom and is operating in high dimensional spaces. Hence, RRT* is chosen due to its applicability and efficiency in high dimensional spaces. </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A* becomes computationally expensive in high dimensional spaces due to the combinatorial explosion of nodes in the graph.</a:t>
            </a:r>
          </a:p>
          <a:p>
            <a:pPr marL="139700" indent="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90253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literature review was also done on dynamic path planning learn some techniques that may be applied to the </a:t>
            </a:r>
            <a:r>
              <a:rPr lang="en-US" dirty="0" err="1"/>
              <a:t>replanning</a:t>
            </a:r>
            <a:r>
              <a:rPr lang="en-US" dirty="0"/>
              <a:t> algorithm. Dynamic path planning techniques usually involve both local and global path planning. Global path planning is the same as basic path planning which is to generate a collision free path from the start point to the end point based on known information.</a:t>
            </a:r>
          </a:p>
          <a:p>
            <a:pPr marL="139700" indent="0">
              <a:buNone/>
            </a:pPr>
            <a:endParaRPr lang="en-US" dirty="0"/>
          </a:p>
          <a:p>
            <a:pPr marL="139700" indent="0">
              <a:buNone/>
            </a:pPr>
            <a:r>
              <a:rPr lang="en-US" dirty="0"/>
              <a:t>On the other hand, local path planning uses updated information collected from sensors to create a </a:t>
            </a:r>
            <a:r>
              <a:rPr lang="en-US" dirty="0" err="1"/>
              <a:t>localised</a:t>
            </a:r>
            <a:r>
              <a:rPr lang="en-US" dirty="0"/>
              <a:t> path in order to avoid obstacles. </a:t>
            </a:r>
          </a:p>
          <a:p>
            <a:pPr marL="139700" indent="0">
              <a:buNone/>
            </a:pPr>
            <a:r>
              <a:rPr lang="en-US" dirty="0"/>
              <a:t>Dynamic variants of RRT include ERRT, DRRT and RRTX, however these techniques are recently introduced and not widely available.</a:t>
            </a:r>
          </a:p>
        </p:txBody>
      </p:sp>
    </p:spTree>
    <p:extLst>
      <p:ext uri="{BB962C8B-B14F-4D97-AF65-F5344CB8AC3E}">
        <p14:creationId xmlns:p14="http://schemas.microsoft.com/office/powerpoint/2010/main" val="41164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the 2-D development stage, the dynamic </a:t>
            </a:r>
            <a:r>
              <a:rPr lang="en-US" sz="1100" b="0" i="0" u="none" strike="noStrike" cap="none" dirty="0" err="1">
                <a:solidFill>
                  <a:srgbClr val="000000"/>
                </a:solidFill>
                <a:effectLst/>
                <a:latin typeface="Arial"/>
                <a:ea typeface="Arial"/>
                <a:cs typeface="Arial"/>
                <a:sym typeface="Arial"/>
              </a:rPr>
              <a:t>replanning</a:t>
            </a:r>
            <a:r>
              <a:rPr lang="en-US" sz="1100" b="0" i="0" u="none" strike="noStrike" cap="none" dirty="0">
                <a:solidFill>
                  <a:srgbClr val="000000"/>
                </a:solidFill>
                <a:effectLst/>
                <a:latin typeface="Arial"/>
                <a:ea typeface="Arial"/>
                <a:cs typeface="Arial"/>
                <a:sym typeface="Arial"/>
              </a:rPr>
              <a:t> algorithm proposed by another group of researchers, Connell and hung was studied in great detail and improved upon. </a:t>
            </a:r>
            <a:endParaRPr dirty="0"/>
          </a:p>
        </p:txBody>
      </p:sp>
    </p:spTree>
    <p:extLst>
      <p:ext uri="{BB962C8B-B14F-4D97-AF65-F5344CB8AC3E}">
        <p14:creationId xmlns:p14="http://schemas.microsoft.com/office/powerpoint/2010/main" val="3066822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This is the overall path execution flowchart. The preplanned path will be loaded first followed by </a:t>
            </a:r>
            <a:r>
              <a:rPr lang="en-US" dirty="0" err="1"/>
              <a:t>initialisating</a:t>
            </a:r>
            <a:r>
              <a:rPr lang="en-US" dirty="0"/>
              <a:t>  important variables such as obstacle vertices for the obstacle to travel between. The shape, size and speed of obstacle and robot is also initialized. The algorithm will then go into a loop that executes until the robot reaches its destination. The robot and obstacle are plotted on a frame by frame basis and whenever the obstacle comes into the detection range of the robot, a path obstruction check will be done. Depending on the scenario, a </a:t>
            </a:r>
            <a:r>
              <a:rPr lang="en-US" dirty="0" err="1"/>
              <a:t>replan</a:t>
            </a:r>
            <a:r>
              <a:rPr lang="en-US" dirty="0"/>
              <a:t> event will be triggered and the </a:t>
            </a:r>
            <a:r>
              <a:rPr lang="en-US" dirty="0" err="1"/>
              <a:t>replan</a:t>
            </a:r>
            <a:r>
              <a:rPr lang="en-US" dirty="0"/>
              <a:t> process will run. The loop then repeats until the robot reaches its destination. The path obstruction check and </a:t>
            </a:r>
            <a:r>
              <a:rPr lang="en-US" dirty="0" err="1"/>
              <a:t>replanning</a:t>
            </a:r>
            <a:r>
              <a:rPr lang="en-US" dirty="0"/>
              <a:t> process will be discussed in further detail. </a:t>
            </a:r>
          </a:p>
        </p:txBody>
      </p:sp>
    </p:spTree>
    <p:extLst>
      <p:ext uri="{BB962C8B-B14F-4D97-AF65-F5344CB8AC3E}">
        <p14:creationId xmlns:p14="http://schemas.microsoft.com/office/powerpoint/2010/main" val="2001579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The path obstruction check uses trigonometry principles to obtain robot and obstacle velocity angles. These angles together with the proximity data will help the robot to decide its next course of action whenever the obstacle comes into its detection range. There are 4 main scenarios, 3 happens when the robot is deemed to be moving towards the obstacle and one for the case where the obstacle is approaching the robot from behind.</a:t>
            </a:r>
          </a:p>
        </p:txBody>
      </p:sp>
    </p:spTree>
    <p:extLst>
      <p:ext uri="{BB962C8B-B14F-4D97-AF65-F5344CB8AC3E}">
        <p14:creationId xmlns:p14="http://schemas.microsoft.com/office/powerpoint/2010/main" val="1103913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For the three cases where the robot is deemed to be moving towards the obstacle. The absolute angle difference between the robot and obstacle velocities will sort the interactions into the 3 different scenarios. If it is less than the threshold angle, the robot and obstacle are moving in similar directions. If it is larger than 180 – threshold angle, the robot and obstacle are moving towards each other. Otherwise, the robot and obstacle are deemed to be moving in different directions. No </a:t>
            </a:r>
            <a:r>
              <a:rPr lang="en-US" dirty="0" err="1"/>
              <a:t>replan</a:t>
            </a:r>
            <a:r>
              <a:rPr lang="en-US" dirty="0"/>
              <a:t> event will be triggered for the first and 3</a:t>
            </a:r>
            <a:r>
              <a:rPr lang="en-US" baseline="30000" dirty="0"/>
              <a:t>rd</a:t>
            </a:r>
            <a:r>
              <a:rPr lang="en-US" dirty="0"/>
              <a:t> scenario unless the robot and obstacle gets too close. Scenario 2 will immediately trigger a </a:t>
            </a:r>
            <a:r>
              <a:rPr lang="en-US" dirty="0" err="1"/>
              <a:t>replan</a:t>
            </a:r>
            <a:r>
              <a:rPr lang="en-US" dirty="0"/>
              <a:t> event.</a:t>
            </a:r>
          </a:p>
          <a:p>
            <a:pPr marL="139700" indent="0">
              <a:buNone/>
            </a:pPr>
            <a:endParaRPr lang="en-US" dirty="0"/>
          </a:p>
        </p:txBody>
      </p:sp>
    </p:spTree>
    <p:extLst>
      <p:ext uri="{BB962C8B-B14F-4D97-AF65-F5344CB8AC3E}">
        <p14:creationId xmlns:p14="http://schemas.microsoft.com/office/powerpoint/2010/main" val="3736650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When a </a:t>
            </a:r>
            <a:r>
              <a:rPr lang="en-US" dirty="0" err="1"/>
              <a:t>replan</a:t>
            </a:r>
            <a:r>
              <a:rPr lang="en-US" dirty="0"/>
              <a:t> event is triggered, the </a:t>
            </a:r>
            <a:r>
              <a:rPr lang="en-US" dirty="0" err="1"/>
              <a:t>replanning</a:t>
            </a:r>
            <a:r>
              <a:rPr lang="en-US" dirty="0"/>
              <a:t> algorithm will run in this manner. First is the determination of the prediction multiplier. It will be </a:t>
            </a:r>
            <a:r>
              <a:rPr lang="en-US" dirty="0" err="1"/>
              <a:t>propotional</a:t>
            </a:r>
            <a:r>
              <a:rPr lang="en-US" dirty="0"/>
              <a:t> to the distance between the robot and the obstacle. Next, predicted obstacle position is determined with the formula as shown. After that, nodes around the predicted obstacle location will be invalidated and the new </a:t>
            </a:r>
            <a:r>
              <a:rPr lang="en-US" dirty="0" err="1"/>
              <a:t>replan</a:t>
            </a:r>
            <a:r>
              <a:rPr lang="en-US" dirty="0"/>
              <a:t> goal and sampling limits will be determined. </a:t>
            </a:r>
            <a:r>
              <a:rPr lang="en-US" dirty="0" err="1"/>
              <a:t>Localised</a:t>
            </a:r>
            <a:r>
              <a:rPr lang="en-US" dirty="0"/>
              <a:t> RRT* </a:t>
            </a:r>
            <a:r>
              <a:rPr lang="en-US" dirty="0" err="1"/>
              <a:t>replanning</a:t>
            </a:r>
            <a:r>
              <a:rPr lang="en-US" dirty="0"/>
              <a:t> will be then run with the inputs calculated above. Finally, the </a:t>
            </a:r>
            <a:r>
              <a:rPr lang="en-US" dirty="0" err="1"/>
              <a:t>replanned</a:t>
            </a:r>
            <a:r>
              <a:rPr lang="en-US" dirty="0"/>
              <a:t> path will then be wired back to the existing path. The robot will then follow this new </a:t>
            </a:r>
            <a:r>
              <a:rPr lang="en-US" dirty="0" err="1"/>
              <a:t>replan</a:t>
            </a:r>
            <a:r>
              <a:rPr lang="en-US" dirty="0"/>
              <a:t> path which avoids the moving obstacle and eventually links back to the original preplan path. </a:t>
            </a:r>
          </a:p>
        </p:txBody>
      </p:sp>
    </p:spTree>
    <p:extLst>
      <p:ext uri="{BB962C8B-B14F-4D97-AF65-F5344CB8AC3E}">
        <p14:creationId xmlns:p14="http://schemas.microsoft.com/office/powerpoint/2010/main" val="1538050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In the </a:t>
            </a:r>
            <a:r>
              <a:rPr lang="en-US" sz="1100" b="0" i="0" u="none" strike="noStrike" cap="none" dirty="0" err="1">
                <a:solidFill>
                  <a:srgbClr val="000000"/>
                </a:solidFill>
                <a:effectLst/>
                <a:latin typeface="Arial"/>
                <a:ea typeface="Arial"/>
                <a:cs typeface="Arial"/>
                <a:sym typeface="Arial"/>
              </a:rPr>
              <a:t>matlab</a:t>
            </a:r>
            <a:r>
              <a:rPr lang="en-US" sz="1100" b="0" i="0" u="none" strike="noStrike" cap="none" dirty="0">
                <a:solidFill>
                  <a:srgbClr val="000000"/>
                </a:solidFill>
                <a:effectLst/>
                <a:latin typeface="Arial"/>
                <a:ea typeface="Arial"/>
                <a:cs typeface="Arial"/>
                <a:sym typeface="Arial"/>
              </a:rPr>
              <a:t> simulation, a preplanned global path will first be generated and reused for all subsequent runs.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These are the different vertices that the obstacle can travel between. There are ample opportunities for the moving obstacle to cross path with the robot to test the </a:t>
            </a:r>
            <a:r>
              <a:rPr lang="en-US" sz="1100" b="0" i="0" u="none" strike="noStrike" cap="none" dirty="0" err="1">
                <a:solidFill>
                  <a:srgbClr val="000000"/>
                </a:solidFill>
                <a:effectLst/>
                <a:latin typeface="Arial"/>
                <a:ea typeface="Arial"/>
                <a:cs typeface="Arial"/>
                <a:sym typeface="Arial"/>
              </a:rPr>
              <a:t>replanning</a:t>
            </a:r>
            <a:r>
              <a:rPr lang="en-US" sz="1100" b="0" i="0" u="none" strike="noStrike" cap="none" dirty="0">
                <a:solidFill>
                  <a:srgbClr val="000000"/>
                </a:solidFill>
                <a:effectLst/>
                <a:latin typeface="Arial"/>
                <a:ea typeface="Arial"/>
                <a:cs typeface="Arial"/>
                <a:sym typeface="Arial"/>
              </a:rPr>
              <a:t> algorithm. The artificially enlarged obstacle plotted at the predicted location helps to deflect the </a:t>
            </a:r>
            <a:r>
              <a:rPr lang="en-US" sz="1100" b="0" i="0" u="none" strike="noStrike" cap="none" dirty="0" err="1">
                <a:solidFill>
                  <a:srgbClr val="000000"/>
                </a:solidFill>
                <a:effectLst/>
                <a:latin typeface="Arial"/>
                <a:ea typeface="Arial"/>
                <a:cs typeface="Arial"/>
                <a:sym typeface="Arial"/>
              </a:rPr>
              <a:t>replan</a:t>
            </a:r>
            <a:r>
              <a:rPr lang="en-US" sz="1100" b="0" i="0" u="none" strike="noStrike" cap="none" dirty="0">
                <a:solidFill>
                  <a:srgbClr val="000000"/>
                </a:solidFill>
                <a:effectLst/>
                <a:latin typeface="Arial"/>
                <a:ea typeface="Arial"/>
                <a:cs typeface="Arial"/>
                <a:sym typeface="Arial"/>
              </a:rPr>
              <a:t> path away from the incoming obstacle. here is an example run.</a:t>
            </a:r>
          </a:p>
          <a:p>
            <a:endParaRPr lang="en-US" dirty="0"/>
          </a:p>
        </p:txBody>
      </p:sp>
    </p:spTree>
    <p:extLst>
      <p:ext uri="{BB962C8B-B14F-4D97-AF65-F5344CB8AC3E}">
        <p14:creationId xmlns:p14="http://schemas.microsoft.com/office/powerpoint/2010/main" val="276606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2-D </a:t>
            </a:r>
            <a:r>
              <a:rPr lang="en-US" dirty="0" err="1"/>
              <a:t>replanning</a:t>
            </a:r>
            <a:r>
              <a:rPr lang="en-US" dirty="0"/>
              <a:t> algorithm is done, it is augmented to be implemented in a 3-D environment</a:t>
            </a:r>
            <a:endParaRPr dirty="0"/>
          </a:p>
        </p:txBody>
      </p:sp>
    </p:spTree>
    <p:extLst>
      <p:ext uri="{BB962C8B-B14F-4D97-AF65-F5344CB8AC3E}">
        <p14:creationId xmlns:p14="http://schemas.microsoft.com/office/powerpoint/2010/main" val="1592651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The structure of the overall path execution remains the same but have to take into account the additional dimension for both the robot and obstacles.</a:t>
            </a:r>
          </a:p>
        </p:txBody>
      </p:sp>
    </p:spTree>
    <p:extLst>
      <p:ext uri="{BB962C8B-B14F-4D97-AF65-F5344CB8AC3E}">
        <p14:creationId xmlns:p14="http://schemas.microsoft.com/office/powerpoint/2010/main" val="313957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will start off with the introduction, covering background, motivation, objective and scope of the project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As both the robot and obstacle can move in any direction in 3-D space, a more robust path obstruction check algorithm will be required as compared to the 2-D version. A detection sphere is created around the robot and whenever the obstacle enters the detection sphere for at least 2 time steps, the robot will sort the robot obstacle interaction into 3 different cases and determine the next course of action.</a:t>
            </a:r>
            <a:endParaRPr lang="en-US" dirty="0"/>
          </a:p>
        </p:txBody>
      </p:sp>
    </p:spTree>
    <p:extLst>
      <p:ext uri="{BB962C8B-B14F-4D97-AF65-F5344CB8AC3E}">
        <p14:creationId xmlns:p14="http://schemas.microsoft.com/office/powerpoint/2010/main" val="1111138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By modelling the velocity vectors of the robot and obstacle into 2  straight-line paths trajectory and analyzing them as lines, the infinite number of interactions between the robot and obstacle in 3-D space can be classified into these 3 distinct cases corresponding to parallel lines, intersecting lines and skew lines. </a:t>
            </a:r>
          </a:p>
          <a:p>
            <a:pPr marL="139700" indent="0">
              <a:buNone/>
            </a:pPr>
            <a:endParaRPr lang="en-US" dirty="0"/>
          </a:p>
        </p:txBody>
      </p:sp>
    </p:spTree>
    <p:extLst>
      <p:ext uri="{BB962C8B-B14F-4D97-AF65-F5344CB8AC3E}">
        <p14:creationId xmlns:p14="http://schemas.microsoft.com/office/powerpoint/2010/main" val="576410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For Case 1, a </a:t>
            </a:r>
            <a:r>
              <a:rPr lang="en-US" sz="1100" dirty="0">
                <a:solidFill>
                  <a:schemeClr val="bg1"/>
                </a:solidFill>
                <a:latin typeface="Encode Sans" panose="020B0604020202020204" charset="0"/>
              </a:rPr>
              <a:t>Parallel Lines &amp; Similar Direction Check is done. </a:t>
            </a:r>
          </a:p>
          <a:p>
            <a:pPr marL="139700" indent="0">
              <a:buNone/>
            </a:pPr>
            <a:r>
              <a:rPr lang="en-US" dirty="0"/>
              <a:t>If its true, the robot and obstacle are moving in similar directions. The robot will ignore the obstacle and continue following its preplanned path unless it gets too close. A </a:t>
            </a:r>
            <a:r>
              <a:rPr lang="en-US" dirty="0" err="1"/>
              <a:t>replan</a:t>
            </a:r>
            <a:r>
              <a:rPr lang="en-US" dirty="0"/>
              <a:t> event is only triggered when they are too close. Otherwise, it will move on to check case 2</a:t>
            </a:r>
          </a:p>
          <a:p>
            <a:endParaRPr lang="en-US" dirty="0"/>
          </a:p>
        </p:txBody>
      </p:sp>
    </p:spTree>
    <p:extLst>
      <p:ext uri="{BB962C8B-B14F-4D97-AF65-F5344CB8AC3E}">
        <p14:creationId xmlns:p14="http://schemas.microsoft.com/office/powerpoint/2010/main" val="1877567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For case 2, the intersection point can be calculated by equating both the path trajectory lines of the robot and obstacle and solving it in a system of linear equation in matrix form A</a:t>
            </a:r>
            <a:r>
              <a:rPr lang="en-US" b="1" dirty="0"/>
              <a:t>x</a:t>
            </a:r>
            <a:r>
              <a:rPr lang="en-US" dirty="0"/>
              <a:t> = </a:t>
            </a:r>
            <a:r>
              <a:rPr lang="en-US" b="1" dirty="0"/>
              <a:t>b</a:t>
            </a:r>
            <a:r>
              <a:rPr lang="en-US" dirty="0"/>
              <a:t>. The additional intersection point position check is to ensure that the collision point lies </a:t>
            </a:r>
            <a:r>
              <a:rPr lang="en-US" dirty="0" err="1"/>
              <a:t>infront</a:t>
            </a:r>
            <a:r>
              <a:rPr lang="en-US" dirty="0"/>
              <a:t> of the robot path and is not too far away unlike these 3 examples here. If everything is true, the </a:t>
            </a:r>
            <a:r>
              <a:rPr lang="en-US" dirty="0" err="1"/>
              <a:t>replan</a:t>
            </a:r>
            <a:r>
              <a:rPr lang="en-US" dirty="0"/>
              <a:t> event is triggered as an impending collision will take place. Otherwise it will move on to case 3</a:t>
            </a:r>
          </a:p>
          <a:p>
            <a:endParaRPr lang="en-US" dirty="0"/>
          </a:p>
        </p:txBody>
      </p:sp>
    </p:spTree>
    <p:extLst>
      <p:ext uri="{BB962C8B-B14F-4D97-AF65-F5344CB8AC3E}">
        <p14:creationId xmlns:p14="http://schemas.microsoft.com/office/powerpoint/2010/main" val="3380702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Finally, the last case where the robot and obstacle are moving along skew lines, it unlikely for the robot to collide with the moving obstacle if both robot and obstacle continue on their path trajectory. The robot will ignore the obstacle and continue following its preplanned path unless it gets too close. </a:t>
            </a:r>
          </a:p>
          <a:p>
            <a:endParaRPr lang="en-US" dirty="0"/>
          </a:p>
        </p:txBody>
      </p:sp>
    </p:spTree>
    <p:extLst>
      <p:ext uri="{BB962C8B-B14F-4D97-AF65-F5344CB8AC3E}">
        <p14:creationId xmlns:p14="http://schemas.microsoft.com/office/powerpoint/2010/main" val="1360251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The </a:t>
            </a:r>
            <a:r>
              <a:rPr lang="en-US" dirty="0" err="1"/>
              <a:t>replanning</a:t>
            </a:r>
            <a:r>
              <a:rPr lang="en-US" dirty="0"/>
              <a:t> algorithm retains a similar logic structure as the 2-D implementation but  have to account for the third dimension which makes the </a:t>
            </a:r>
            <a:r>
              <a:rPr lang="en-US" dirty="0" err="1"/>
              <a:t>replanning</a:t>
            </a:r>
            <a:r>
              <a:rPr lang="en-US" dirty="0"/>
              <a:t> process more complex.</a:t>
            </a:r>
          </a:p>
        </p:txBody>
      </p:sp>
    </p:spTree>
    <p:extLst>
      <p:ext uri="{BB962C8B-B14F-4D97-AF65-F5344CB8AC3E}">
        <p14:creationId xmlns:p14="http://schemas.microsoft.com/office/powerpoint/2010/main" val="2222339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In the </a:t>
            </a:r>
            <a:r>
              <a:rPr lang="en-US" sz="1100" b="0" i="0" u="none" strike="noStrike" cap="none" dirty="0" err="1">
                <a:solidFill>
                  <a:srgbClr val="000000"/>
                </a:solidFill>
                <a:effectLst/>
                <a:latin typeface="Arial"/>
                <a:ea typeface="Arial"/>
                <a:cs typeface="Arial"/>
                <a:sym typeface="Arial"/>
              </a:rPr>
              <a:t>matlab</a:t>
            </a:r>
            <a:r>
              <a:rPr lang="en-US" sz="1100" b="0" i="0" u="none" strike="noStrike" cap="none" dirty="0">
                <a:solidFill>
                  <a:srgbClr val="000000"/>
                </a:solidFill>
                <a:effectLst/>
                <a:latin typeface="Arial"/>
                <a:ea typeface="Arial"/>
                <a:cs typeface="Arial"/>
                <a:sym typeface="Arial"/>
              </a:rPr>
              <a:t> simulation, a preplanned global path will first be generated and reused for all subsequent runs. The static obstacles will remain the same for all subsequent runs as well.</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These are the different vertices that the obstacle can travel between. There are ample opportunities for the moving obstacle to cross path with the robot. This is an example of a completed run with the </a:t>
            </a:r>
            <a:r>
              <a:rPr lang="en-US" sz="1100" b="0" i="0" u="none" strike="noStrike" cap="none" dirty="0" err="1">
                <a:solidFill>
                  <a:srgbClr val="000000"/>
                </a:solidFill>
                <a:effectLst/>
                <a:latin typeface="Arial"/>
                <a:ea typeface="Arial"/>
                <a:cs typeface="Arial"/>
                <a:sym typeface="Arial"/>
              </a:rPr>
              <a:t>replan</a:t>
            </a:r>
            <a:r>
              <a:rPr lang="en-US" sz="1100" b="0" i="0" u="none" strike="noStrike" cap="none" dirty="0">
                <a:solidFill>
                  <a:srgbClr val="000000"/>
                </a:solidFill>
                <a:effectLst/>
                <a:latin typeface="Arial"/>
                <a:ea typeface="Arial"/>
                <a:cs typeface="Arial"/>
                <a:sym typeface="Arial"/>
              </a:rPr>
              <a:t> paths plotted in </a:t>
            </a:r>
            <a:r>
              <a:rPr lang="en-US" sz="1100" b="0" i="0" u="none" strike="noStrike" cap="none" dirty="0" err="1">
                <a:solidFill>
                  <a:srgbClr val="000000"/>
                </a:solidFill>
                <a:effectLst/>
                <a:latin typeface="Arial"/>
                <a:ea typeface="Arial"/>
                <a:cs typeface="Arial"/>
                <a:sym typeface="Arial"/>
              </a:rPr>
              <a:t>colour</a:t>
            </a:r>
            <a:r>
              <a:rPr lang="en-US" sz="1100" b="0" i="0" u="none" strike="noStrike" cap="none" dirty="0">
                <a:solidFill>
                  <a:srgbClr val="000000"/>
                </a:solidFill>
                <a:effectLst/>
                <a:latin typeface="Arial"/>
                <a:ea typeface="Arial"/>
                <a:cs typeface="Arial"/>
                <a:sym typeface="Arial"/>
              </a:rPr>
              <a:t>.</a:t>
            </a:r>
          </a:p>
          <a:p>
            <a:pPr marL="139700" indent="0">
              <a:buNone/>
            </a:pPr>
            <a:endParaRPr lang="en-US" dirty="0"/>
          </a:p>
        </p:txBody>
      </p:sp>
    </p:spTree>
    <p:extLst>
      <p:ext uri="{BB962C8B-B14F-4D97-AF65-F5344CB8AC3E}">
        <p14:creationId xmlns:p14="http://schemas.microsoft.com/office/powerpoint/2010/main" val="2593260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Throughout the development of the </a:t>
            </a:r>
            <a:r>
              <a:rPr lang="en-US" dirty="0" err="1"/>
              <a:t>replanning</a:t>
            </a:r>
            <a:r>
              <a:rPr lang="en-US" dirty="0"/>
              <a:t> algorithm, iterative improvements were done to the path </a:t>
            </a:r>
            <a:r>
              <a:rPr lang="en-US" dirty="0" err="1"/>
              <a:t>replanning</a:t>
            </a:r>
            <a:r>
              <a:rPr lang="en-US" dirty="0"/>
              <a:t> collision check method. Initially, a simple line-plane intersection check was done on an artificially enlarged obstacle but this led to other problems and a high </a:t>
            </a:r>
            <a:r>
              <a:rPr lang="en-US" dirty="0" err="1"/>
              <a:t>collsion</a:t>
            </a:r>
            <a:r>
              <a:rPr lang="en-US" dirty="0"/>
              <a:t> rate of above 20% in simulation runs. It was later improved to use a bounding sphere collision check method which lowered </a:t>
            </a:r>
            <a:r>
              <a:rPr lang="en-US" dirty="0" err="1"/>
              <a:t>collison</a:t>
            </a:r>
            <a:r>
              <a:rPr lang="en-US" dirty="0"/>
              <a:t> rates to about 10%. Finally, a space-time volume representation collision check was done to better account for the time dimension of the moving obstacle. The space-time volume is created by sliding the bounding sphere along the obstacle velocity vector about its predicted location. Collision rate fell to about 1% after implementing it.</a:t>
            </a:r>
          </a:p>
        </p:txBody>
      </p:sp>
    </p:spTree>
    <p:extLst>
      <p:ext uri="{BB962C8B-B14F-4D97-AF65-F5344CB8AC3E}">
        <p14:creationId xmlns:p14="http://schemas.microsoft.com/office/powerpoint/2010/main" val="2910031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Here is a simulation trial run example using the final algorithm</a:t>
            </a:r>
          </a:p>
        </p:txBody>
      </p:sp>
    </p:spTree>
    <p:extLst>
      <p:ext uri="{BB962C8B-B14F-4D97-AF65-F5344CB8AC3E}">
        <p14:creationId xmlns:p14="http://schemas.microsoft.com/office/powerpoint/2010/main" val="2064503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The final iteration of the </a:t>
            </a:r>
            <a:r>
              <a:rPr lang="en-US" dirty="0" err="1"/>
              <a:t>replanning</a:t>
            </a:r>
            <a:r>
              <a:rPr lang="en-US" dirty="0"/>
              <a:t> algorithm was able to achieve promising results with only 1.2% collision rate out of 500 runs. Average </a:t>
            </a:r>
            <a:r>
              <a:rPr lang="en-US" dirty="0" err="1"/>
              <a:t>replanning</a:t>
            </a:r>
            <a:r>
              <a:rPr lang="en-US" dirty="0"/>
              <a:t> time is about 160 </a:t>
            </a:r>
            <a:r>
              <a:rPr lang="en-US" dirty="0" err="1"/>
              <a:t>ms</a:t>
            </a:r>
            <a:r>
              <a:rPr lang="en-US" dirty="0"/>
              <a:t>, way below the real-time limit of 400ms. Only 9% of </a:t>
            </a:r>
            <a:r>
              <a:rPr lang="en-US" dirty="0" err="1"/>
              <a:t>replans</a:t>
            </a:r>
            <a:r>
              <a:rPr lang="en-US" dirty="0"/>
              <a:t> exceeded the real-time limit and less than 0.5% of the </a:t>
            </a:r>
            <a:r>
              <a:rPr lang="en-US" dirty="0" err="1"/>
              <a:t>replans</a:t>
            </a:r>
            <a:r>
              <a:rPr lang="en-US" dirty="0"/>
              <a:t> resulted in a failure where no solution could be found.</a:t>
            </a:r>
          </a:p>
          <a:p>
            <a:pPr marL="139700" indent="0">
              <a:buNone/>
            </a:pPr>
            <a:endParaRPr lang="en-US" dirty="0"/>
          </a:p>
          <a:p>
            <a:pPr marL="139700" indent="0">
              <a:buNone/>
            </a:pPr>
            <a:r>
              <a:rPr lang="en-US" dirty="0"/>
              <a:t>This performance was compared against a </a:t>
            </a:r>
            <a:r>
              <a:rPr lang="en-US" dirty="0" err="1"/>
              <a:t>replanning</a:t>
            </a:r>
            <a:r>
              <a:rPr lang="en-US" dirty="0"/>
              <a:t> algorithm that is based on RRT and we can see the performance metrics related to time has improved significantly. Collision rate improvement could have just been a random chance.</a:t>
            </a:r>
          </a:p>
        </p:txBody>
      </p:sp>
    </p:spTree>
    <p:extLst>
      <p:ext uri="{BB962C8B-B14F-4D97-AF65-F5344CB8AC3E}">
        <p14:creationId xmlns:p14="http://schemas.microsoft.com/office/powerpoint/2010/main" val="36285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Path planning is one of the most popular research topics in the area of robotics. Traditionally, the focus of path planning is to generate a collision free path between a specified start and end state in a configuration space. However, in recent years the focus has evolved to </a:t>
            </a:r>
            <a:r>
              <a:rPr lang="en-US" sz="1100" b="0" i="0" u="none" strike="noStrike" cap="none" dirty="0">
                <a:solidFill>
                  <a:srgbClr val="000000"/>
                </a:solidFill>
                <a:effectLst/>
                <a:latin typeface="Arial"/>
                <a:ea typeface="Arial"/>
                <a:cs typeface="Arial"/>
                <a:sym typeface="Arial"/>
              </a:rPr>
              <a:t>optimal path planning in the least possible time. Path planning has various applications, mainly in the robotics field and artificial intelligence for video games.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The cumulative </a:t>
            </a:r>
            <a:r>
              <a:rPr lang="en-US" sz="1100" b="0" i="0" u="none" strike="noStrike" cap="none" dirty="0" err="1">
                <a:solidFill>
                  <a:srgbClr val="000000"/>
                </a:solidFill>
                <a:effectLst/>
                <a:latin typeface="Arial"/>
                <a:ea typeface="Arial"/>
                <a:cs typeface="Arial"/>
                <a:sym typeface="Arial"/>
              </a:rPr>
              <a:t>replanning</a:t>
            </a:r>
            <a:r>
              <a:rPr lang="en-US" sz="1100" b="0" i="0" u="none" strike="noStrike" cap="none" dirty="0">
                <a:solidFill>
                  <a:srgbClr val="000000"/>
                </a:solidFill>
                <a:effectLst/>
                <a:latin typeface="Arial"/>
                <a:ea typeface="Arial"/>
                <a:cs typeface="Arial"/>
                <a:sym typeface="Arial"/>
              </a:rPr>
              <a:t> time plot shows that RRT based </a:t>
            </a:r>
            <a:r>
              <a:rPr lang="en-US" sz="1100" b="0" i="0" u="none" strike="noStrike" cap="none" dirty="0" err="1">
                <a:solidFill>
                  <a:srgbClr val="000000"/>
                </a:solidFill>
                <a:effectLst/>
                <a:latin typeface="Arial"/>
                <a:ea typeface="Arial"/>
                <a:cs typeface="Arial"/>
                <a:sym typeface="Arial"/>
              </a:rPr>
              <a:t>replanning</a:t>
            </a:r>
            <a:r>
              <a:rPr lang="en-US" sz="1100" b="0" i="0" u="none" strike="noStrike" cap="none" dirty="0">
                <a:solidFill>
                  <a:srgbClr val="000000"/>
                </a:solidFill>
                <a:effectLst/>
                <a:latin typeface="Arial"/>
                <a:ea typeface="Arial"/>
                <a:cs typeface="Arial"/>
                <a:sym typeface="Arial"/>
              </a:rPr>
              <a:t> is consistently faster than RRT* based </a:t>
            </a:r>
            <a:r>
              <a:rPr lang="en-US" sz="1100" b="0" i="0" u="none" strike="noStrike" cap="none" dirty="0" err="1">
                <a:solidFill>
                  <a:srgbClr val="000000"/>
                </a:solidFill>
                <a:effectLst/>
                <a:latin typeface="Arial"/>
                <a:ea typeface="Arial"/>
                <a:cs typeface="Arial"/>
                <a:sym typeface="Arial"/>
              </a:rPr>
              <a:t>replanning</a:t>
            </a:r>
            <a:r>
              <a:rPr lang="en-US" sz="1100" b="0" i="0" u="none" strike="noStrike" cap="none" dirty="0">
                <a:solidFill>
                  <a:srgbClr val="000000"/>
                </a:solidFill>
                <a:effectLst/>
                <a:latin typeface="Arial"/>
                <a:ea typeface="Arial"/>
                <a:cs typeface="Arial"/>
                <a:sym typeface="Arial"/>
              </a:rPr>
              <a:t>. From the gradients, it is estimated to be about 2.5 times faster. From the boxes and whiskers plot, the average path cost for RRT* </a:t>
            </a:r>
            <a:r>
              <a:rPr lang="en-US" sz="1100" b="0" i="0" u="none" strike="noStrike" cap="none" dirty="0" err="1">
                <a:solidFill>
                  <a:srgbClr val="000000"/>
                </a:solidFill>
                <a:effectLst/>
                <a:latin typeface="Arial"/>
                <a:ea typeface="Arial"/>
                <a:cs typeface="Arial"/>
                <a:sym typeface="Arial"/>
              </a:rPr>
              <a:t>replans</a:t>
            </a:r>
            <a:r>
              <a:rPr lang="en-US" sz="1100" b="0" i="0" u="none" strike="noStrike" cap="none" dirty="0">
                <a:solidFill>
                  <a:srgbClr val="000000"/>
                </a:solidFill>
                <a:effectLst/>
                <a:latin typeface="Arial"/>
                <a:ea typeface="Arial"/>
                <a:cs typeface="Arial"/>
                <a:sym typeface="Arial"/>
              </a:rPr>
              <a:t> is lower for all three types of interaction with a smaller spread in variability. These 2 charts is consistent with the theory that RRT* is a more optimal but slower variant of RRT.</a:t>
            </a:r>
            <a:endParaRPr lang="en-US" dirty="0"/>
          </a:p>
        </p:txBody>
      </p:sp>
    </p:spTree>
    <p:extLst>
      <p:ext uri="{BB962C8B-B14F-4D97-AF65-F5344CB8AC3E}">
        <p14:creationId xmlns:p14="http://schemas.microsoft.com/office/powerpoint/2010/main" val="1865340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Solution include strictly enforcing the real-time limit together with escape or safety strategies incase of </a:t>
            </a:r>
            <a:r>
              <a:rPr lang="en-US" dirty="0" err="1"/>
              <a:t>replan</a:t>
            </a:r>
            <a:r>
              <a:rPr lang="en-US" dirty="0"/>
              <a:t> failures </a:t>
            </a:r>
          </a:p>
        </p:txBody>
      </p:sp>
    </p:spTree>
    <p:extLst>
      <p:ext uri="{BB962C8B-B14F-4D97-AF65-F5344CB8AC3E}">
        <p14:creationId xmlns:p14="http://schemas.microsoft.com/office/powerpoint/2010/main" val="3937892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to sum up and conclude on the project.</a:t>
            </a:r>
            <a:endParaRPr dirty="0"/>
          </a:p>
        </p:txBody>
      </p:sp>
    </p:spTree>
    <p:extLst>
      <p:ext uri="{BB962C8B-B14F-4D97-AF65-F5344CB8AC3E}">
        <p14:creationId xmlns:p14="http://schemas.microsoft.com/office/powerpoint/2010/main" val="4250750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Restarting from the beginning, after the project objectives were set, literature review was done to learn from existing research. Next, the </a:t>
            </a:r>
            <a:r>
              <a:rPr lang="en-US" dirty="0" err="1"/>
              <a:t>replanning</a:t>
            </a:r>
            <a:r>
              <a:rPr lang="en-US" dirty="0"/>
              <a:t> algorithm was developed in a 2-D environment followed by augmenting it for 3-D implementation. </a:t>
            </a:r>
            <a:r>
              <a:rPr lang="en-US" dirty="0" err="1"/>
              <a:t>Matlab</a:t>
            </a:r>
            <a:r>
              <a:rPr lang="en-US" dirty="0"/>
              <a:t> simulation was done with iterative improvements to the algorithm. Promising results were achieved with about 99% successful runs without </a:t>
            </a:r>
            <a:r>
              <a:rPr lang="en-US" dirty="0" err="1"/>
              <a:t>collsion</a:t>
            </a:r>
            <a:r>
              <a:rPr lang="en-US" dirty="0"/>
              <a:t>, more than 90% within </a:t>
            </a:r>
            <a:r>
              <a:rPr lang="en-US" dirty="0" err="1"/>
              <a:t>realtime</a:t>
            </a:r>
            <a:r>
              <a:rPr lang="en-US" dirty="0"/>
              <a:t> limit and less than 0.5% </a:t>
            </a:r>
            <a:r>
              <a:rPr lang="en-US" dirty="0" err="1"/>
              <a:t>replan</a:t>
            </a:r>
            <a:r>
              <a:rPr lang="en-US" dirty="0"/>
              <a:t> failures. Future work could include employing more recent dynamic planning methods, implementation on ROS for a parallel processing platform and finally going beyond the scope defined for this project.</a:t>
            </a:r>
          </a:p>
        </p:txBody>
      </p:sp>
    </p:spTree>
    <p:extLst>
      <p:ext uri="{BB962C8B-B14F-4D97-AF65-F5344CB8AC3E}">
        <p14:creationId xmlns:p14="http://schemas.microsoft.com/office/powerpoint/2010/main" val="2460381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have come to the end of my presentation, thank you for your attention.</a:t>
            </a:r>
            <a:endParaRPr dirty="0"/>
          </a:p>
        </p:txBody>
      </p:sp>
    </p:spTree>
    <p:extLst>
      <p:ext uri="{BB962C8B-B14F-4D97-AF65-F5344CB8AC3E}">
        <p14:creationId xmlns:p14="http://schemas.microsoft.com/office/powerpoint/2010/main" val="208013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 typeface="+mj-lt"/>
              <a:buNone/>
            </a:pPr>
            <a:r>
              <a:rPr lang="en-US" dirty="0"/>
              <a:t>There are 3 main motivation for taking up this project. Firstly, Majority of path planning algorithms require </a:t>
            </a:r>
            <a:r>
              <a:rPr lang="en-SG" dirty="0"/>
              <a:t>a static and fully known environment, making them inapplicable for many real-world environments which are changing and unknown. </a:t>
            </a:r>
          </a:p>
          <a:p>
            <a:pPr marL="139700" indent="0">
              <a:buFont typeface="+mj-lt"/>
              <a:buNone/>
            </a:pPr>
            <a:r>
              <a:rPr lang="en-US" dirty="0"/>
              <a:t>Next, Most path planning algorithm research mainly concentrate only on 2-D  configuration spaces, limiting the application to surface robots</a:t>
            </a:r>
          </a:p>
          <a:p>
            <a:pPr marL="139700" indent="0">
              <a:buFont typeface="+mj-lt"/>
              <a:buNone/>
            </a:pPr>
            <a:r>
              <a:rPr lang="en-US" dirty="0"/>
              <a:t>Finally, 3-D dynamic path </a:t>
            </a:r>
            <a:r>
              <a:rPr lang="en-US" dirty="0" err="1"/>
              <a:t>replanning</a:t>
            </a:r>
            <a:r>
              <a:rPr lang="en-US" dirty="0"/>
              <a:t> implementation onto UAV opens huge opportunities in smart city applications such as public safety and surveillance, emergency services, traffic management and even delivery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31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Hence, the project objective is to develop an effective and efficient dynamic path </a:t>
            </a:r>
            <a:r>
              <a:rPr lang="en-US" dirty="0" err="1"/>
              <a:t>replanning</a:t>
            </a:r>
            <a:r>
              <a:rPr lang="en-US" dirty="0"/>
              <a:t> algorithm in a 3-D environment with both static and dynamic moving obstacles.</a:t>
            </a:r>
          </a:p>
          <a:p>
            <a:pPr marL="139700" indent="0">
              <a:buNone/>
            </a:pPr>
            <a:endParaRPr lang="en-US" dirty="0"/>
          </a:p>
          <a:p>
            <a:pPr marL="139700" indent="0">
              <a:buNone/>
            </a:pPr>
            <a:r>
              <a:rPr lang="en-US" dirty="0"/>
              <a:t>The scope of the project includes a literature review </a:t>
            </a:r>
            <a:r>
              <a:rPr lang="en-US" sz="1100" b="0" i="0" u="none" strike="noStrike" cap="none" dirty="0">
                <a:solidFill>
                  <a:srgbClr val="000000"/>
                </a:solidFill>
                <a:effectLst/>
                <a:latin typeface="Arial"/>
                <a:ea typeface="Arial"/>
                <a:cs typeface="Arial"/>
                <a:sym typeface="Arial"/>
              </a:rPr>
              <a:t>to study existing path planning algorithms and some of their recently developed dynamic variants, followed by 2-D and 3-D Algorithm development </a:t>
            </a:r>
          </a:p>
          <a:p>
            <a:pPr marL="139700" indent="0">
              <a:buNone/>
            </a:pPr>
            <a:endParaRPr lang="en-US" dirty="0"/>
          </a:p>
          <a:p>
            <a:pPr marL="139700" indent="0">
              <a:buNone/>
            </a:pPr>
            <a:r>
              <a:rPr lang="en-US" dirty="0"/>
              <a:t>The </a:t>
            </a:r>
            <a:r>
              <a:rPr lang="en-US" dirty="0" err="1"/>
              <a:t>Replanning</a:t>
            </a:r>
            <a:r>
              <a:rPr lang="en-US" dirty="0"/>
              <a:t> process has to be based on a existing path planning method for easy implementation and the scope will be limited to a single mobile robot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Simulations will present dynamic environments consisting of multiple static obstacles and one randomly moving obstacle. Both the robot and the obstacle are set to move at the same speed and will remain constant throughout the entire run. The obstacle will move along straight-line path between </a:t>
            </a:r>
            <a:r>
              <a:rPr lang="en-US" sz="1100" b="0" i="0" u="none" strike="noStrike" cap="none" dirty="0" err="1">
                <a:solidFill>
                  <a:srgbClr val="000000"/>
                </a:solidFill>
                <a:effectLst/>
                <a:latin typeface="Arial"/>
                <a:ea typeface="Arial"/>
                <a:cs typeface="Arial"/>
                <a:sym typeface="Arial"/>
              </a:rPr>
              <a:t>randomised</a:t>
            </a:r>
            <a:r>
              <a:rPr lang="en-US" sz="1100" b="0" i="0" u="none" strike="noStrike" cap="none" dirty="0">
                <a:solidFill>
                  <a:srgbClr val="000000"/>
                </a:solidFill>
                <a:effectLst/>
                <a:latin typeface="Arial"/>
                <a:ea typeface="Arial"/>
                <a:cs typeface="Arial"/>
                <a:sym typeface="Arial"/>
              </a:rPr>
              <a:t> vertices during the path execution phase of the robot. </a:t>
            </a:r>
            <a:endParaRPr lang="en-US" dirty="0"/>
          </a:p>
          <a:p>
            <a:pPr marL="139700" indent="0">
              <a:buNone/>
            </a:pPr>
            <a:endParaRPr lang="en-US" dirty="0"/>
          </a:p>
        </p:txBody>
      </p:sp>
    </p:spTree>
    <p:extLst>
      <p:ext uri="{BB962C8B-B14F-4D97-AF65-F5344CB8AC3E}">
        <p14:creationId xmlns:p14="http://schemas.microsoft.com/office/powerpoint/2010/main" val="3843767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dirty="0">
                <a:solidFill>
                  <a:schemeClr val="bg1"/>
                </a:solidFill>
              </a:rPr>
              <a:t>Now moving on to literature review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58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There are a variety of 3-D path planning algorithms such as sampling-based algorithms, node-based algorithms, mathematical model-based algorithms, bioinspired algorithms and even fusion algorithms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Sampling-based and node-based algorithms are the most commonly used 3-D path planning algorithm for UAV scenarios and was studied in further detail.</a:t>
            </a:r>
            <a:endParaRPr lang="en-US" sz="1050" dirty="0"/>
          </a:p>
          <a:p>
            <a:pPr marL="139700" indent="0">
              <a:buNone/>
            </a:pPr>
            <a:endParaRPr lang="en-US" dirty="0"/>
          </a:p>
        </p:txBody>
      </p:sp>
    </p:spTree>
    <p:extLst>
      <p:ext uri="{BB962C8B-B14F-4D97-AF65-F5344CB8AC3E}">
        <p14:creationId xmlns:p14="http://schemas.microsoft.com/office/powerpoint/2010/main" val="3018474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Sampling-based algorithms include Rapidly exploring random Tree (RRT) and many other improved variants RRT*, RRT-connect</a:t>
            </a:r>
          </a:p>
          <a:p>
            <a:r>
              <a:rPr lang="en-US" dirty="0"/>
              <a:t>RRT rapidly searches the configuration space to generate a collision free path connecting the start node and the goal node. As seen in the animation, A tree is constructed using random sampling in the search space with the root as the initial node and expands towards the goal node</a:t>
            </a:r>
          </a:p>
          <a:p>
            <a:pPr marL="139700" indent="0">
              <a:buNone/>
            </a:pPr>
            <a:r>
              <a:rPr lang="en-US" dirty="0"/>
              <a:t>Probabilistic road map method is also under sampling-based algorithm</a:t>
            </a:r>
          </a:p>
        </p:txBody>
      </p:sp>
    </p:spTree>
    <p:extLst>
      <p:ext uri="{BB962C8B-B14F-4D97-AF65-F5344CB8AC3E}">
        <p14:creationId xmlns:p14="http://schemas.microsoft.com/office/powerpoint/2010/main" val="3109911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Node based algorithms are one of the oldest path planning techniques. It decomposes the configuration space into a grid and each grid point or node corresponds to a vertex in a graph. These algorithms search the graph from a starting node, exploring adjacent nodes until it reaches the destination node as seen in the animation</a:t>
            </a:r>
          </a:p>
          <a:p>
            <a:pPr marL="139700" indent="0">
              <a:buNone/>
            </a:pPr>
            <a:r>
              <a:rPr lang="en-US" dirty="0"/>
              <a:t>Node-based algorithms includes Dijkstra’s </a:t>
            </a:r>
            <a:r>
              <a:rPr lang="en-US" dirty="0" err="1"/>
              <a:t>Algo</a:t>
            </a:r>
            <a:r>
              <a:rPr lang="en-US" dirty="0"/>
              <a:t>, A*, D* and other improved variants of A* and D*</a:t>
            </a:r>
          </a:p>
          <a:p>
            <a:endParaRPr lang="en-US" dirty="0"/>
          </a:p>
        </p:txBody>
      </p:sp>
    </p:spTree>
    <p:extLst>
      <p:ext uri="{BB962C8B-B14F-4D97-AF65-F5344CB8AC3E}">
        <p14:creationId xmlns:p14="http://schemas.microsoft.com/office/powerpoint/2010/main" val="2153932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BA3B21"/>
        </a:solidFill>
        <a:effectLst/>
      </p:bgPr>
    </p:bg>
    <p:spTree>
      <p:nvGrpSpPr>
        <p:cNvPr id="1" name="Shape 9"/>
        <p:cNvGrpSpPr/>
        <p:nvPr/>
      </p:nvGrpSpPr>
      <p:grpSpPr>
        <a:xfrm>
          <a:off x="0" y="0"/>
          <a:ext cx="0" cy="0"/>
          <a:chOff x="0" y="0"/>
          <a:chExt cx="0" cy="0"/>
        </a:xfrm>
      </p:grpSpPr>
      <p:sp>
        <p:nvSpPr>
          <p:cNvPr id="10" name="Google Shape;10;p2"/>
          <p:cNvSpPr/>
          <p:nvPr/>
        </p:nvSpPr>
        <p:spPr>
          <a:xfrm>
            <a:off x="0" y="3493950"/>
            <a:ext cx="9144000" cy="1649400"/>
          </a:xfrm>
          <a:prstGeom prst="rect">
            <a:avLst/>
          </a:prstGeom>
          <a:solidFill>
            <a:srgbClr val="27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 name="Google Shape;11;p2"/>
          <p:cNvSpPr/>
          <p:nvPr/>
        </p:nvSpPr>
        <p:spPr>
          <a:xfrm>
            <a:off x="3747300" y="3493900"/>
            <a:ext cx="1649400" cy="1649400"/>
          </a:xfrm>
          <a:prstGeom prst="rect">
            <a:avLst/>
          </a:prstGeom>
          <a:solidFill>
            <a:srgbClr val="4F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984050" y="0"/>
            <a:ext cx="7175700" cy="34938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BA3B21"/>
        </a:solidFill>
        <a:effectLst/>
      </p:bgPr>
    </p:bg>
    <p:spTree>
      <p:nvGrpSpPr>
        <p:cNvPr id="1" name="Shape 13"/>
        <p:cNvGrpSpPr/>
        <p:nvPr/>
      </p:nvGrpSpPr>
      <p:grpSpPr>
        <a:xfrm>
          <a:off x="0" y="0"/>
          <a:ext cx="0" cy="0"/>
          <a:chOff x="0" y="0"/>
          <a:chExt cx="0" cy="0"/>
        </a:xfrm>
      </p:grpSpPr>
      <p:sp>
        <p:nvSpPr>
          <p:cNvPr id="14" name="Google Shape;14;p3"/>
          <p:cNvSpPr/>
          <p:nvPr/>
        </p:nvSpPr>
        <p:spPr>
          <a:xfrm>
            <a:off x="0" y="4044100"/>
            <a:ext cx="9144000" cy="1099200"/>
          </a:xfrm>
          <a:prstGeom prst="rect">
            <a:avLst/>
          </a:prstGeom>
          <a:solidFill>
            <a:srgbClr val="27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 name="Google Shape;15;p3"/>
          <p:cNvSpPr/>
          <p:nvPr/>
        </p:nvSpPr>
        <p:spPr>
          <a:xfrm>
            <a:off x="4022400" y="4044100"/>
            <a:ext cx="1099200" cy="1099200"/>
          </a:xfrm>
          <a:prstGeom prst="rect">
            <a:avLst/>
          </a:prstGeom>
          <a:solidFill>
            <a:srgbClr val="4F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1735925" y="1126150"/>
            <a:ext cx="5672100" cy="1159800"/>
          </a:xfrm>
          <a:prstGeom prst="rect">
            <a:avLst/>
          </a:prstGeom>
        </p:spPr>
        <p:txBody>
          <a:bodyPr spcFirstLastPara="1" wrap="square" lIns="91425" tIns="91425" rIns="91425" bIns="91425" anchor="b"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1735925" y="2665541"/>
            <a:ext cx="5672100" cy="784800"/>
          </a:xfrm>
          <a:prstGeom prst="rect">
            <a:avLst/>
          </a:prstGeom>
        </p:spPr>
        <p:txBody>
          <a:bodyPr spcFirstLastPara="1" wrap="square" lIns="91425" tIns="91425" rIns="91425" bIns="91425" anchor="t" anchorCtr="0"/>
          <a:lstStyle>
            <a:lvl1pPr lvl="0" algn="ctr" rtl="0">
              <a:spcBef>
                <a:spcPts val="0"/>
              </a:spcBef>
              <a:spcAft>
                <a:spcPts val="0"/>
              </a:spcAft>
              <a:buClr>
                <a:srgbClr val="27272D"/>
              </a:buClr>
              <a:buSzPts val="1800"/>
              <a:buNone/>
              <a:defRPr sz="1800">
                <a:solidFill>
                  <a:srgbClr val="27272D"/>
                </a:solidFill>
              </a:defRPr>
            </a:lvl1pPr>
            <a:lvl2pPr lvl="1" algn="ctr" rtl="0">
              <a:spcBef>
                <a:spcPts val="0"/>
              </a:spcBef>
              <a:spcAft>
                <a:spcPts val="0"/>
              </a:spcAft>
              <a:buClr>
                <a:srgbClr val="27272D"/>
              </a:buClr>
              <a:buSzPts val="1800"/>
              <a:buNone/>
              <a:defRPr sz="1800">
                <a:solidFill>
                  <a:srgbClr val="27272D"/>
                </a:solidFill>
              </a:defRPr>
            </a:lvl2pPr>
            <a:lvl3pPr lvl="2" algn="ctr" rtl="0">
              <a:spcBef>
                <a:spcPts val="0"/>
              </a:spcBef>
              <a:spcAft>
                <a:spcPts val="0"/>
              </a:spcAft>
              <a:buClr>
                <a:srgbClr val="27272D"/>
              </a:buClr>
              <a:buSzPts val="1800"/>
              <a:buNone/>
              <a:defRPr sz="1800">
                <a:solidFill>
                  <a:srgbClr val="27272D"/>
                </a:solidFill>
              </a:defRPr>
            </a:lvl3pPr>
            <a:lvl4pPr lvl="3" algn="ctr" rtl="0">
              <a:spcBef>
                <a:spcPts val="0"/>
              </a:spcBef>
              <a:spcAft>
                <a:spcPts val="0"/>
              </a:spcAft>
              <a:buClr>
                <a:srgbClr val="27272D"/>
              </a:buClr>
              <a:buSzPts val="1800"/>
              <a:buNone/>
              <a:defRPr sz="1800">
                <a:solidFill>
                  <a:srgbClr val="27272D"/>
                </a:solidFill>
              </a:defRPr>
            </a:lvl4pPr>
            <a:lvl5pPr lvl="4" algn="ctr" rtl="0">
              <a:spcBef>
                <a:spcPts val="0"/>
              </a:spcBef>
              <a:spcAft>
                <a:spcPts val="0"/>
              </a:spcAft>
              <a:buClr>
                <a:srgbClr val="27272D"/>
              </a:buClr>
              <a:buSzPts val="1800"/>
              <a:buNone/>
              <a:defRPr sz="1800">
                <a:solidFill>
                  <a:srgbClr val="27272D"/>
                </a:solidFill>
              </a:defRPr>
            </a:lvl5pPr>
            <a:lvl6pPr lvl="5" algn="ctr" rtl="0">
              <a:spcBef>
                <a:spcPts val="0"/>
              </a:spcBef>
              <a:spcAft>
                <a:spcPts val="0"/>
              </a:spcAft>
              <a:buClr>
                <a:srgbClr val="27272D"/>
              </a:buClr>
              <a:buSzPts val="1800"/>
              <a:buNone/>
              <a:defRPr sz="1800">
                <a:solidFill>
                  <a:srgbClr val="27272D"/>
                </a:solidFill>
              </a:defRPr>
            </a:lvl6pPr>
            <a:lvl7pPr lvl="6" algn="ctr" rtl="0">
              <a:spcBef>
                <a:spcPts val="0"/>
              </a:spcBef>
              <a:spcAft>
                <a:spcPts val="0"/>
              </a:spcAft>
              <a:buClr>
                <a:srgbClr val="27272D"/>
              </a:buClr>
              <a:buSzPts val="1800"/>
              <a:buNone/>
              <a:defRPr sz="1800">
                <a:solidFill>
                  <a:srgbClr val="27272D"/>
                </a:solidFill>
              </a:defRPr>
            </a:lvl7pPr>
            <a:lvl8pPr lvl="7" algn="ctr" rtl="0">
              <a:spcBef>
                <a:spcPts val="0"/>
              </a:spcBef>
              <a:spcAft>
                <a:spcPts val="0"/>
              </a:spcAft>
              <a:buClr>
                <a:srgbClr val="27272D"/>
              </a:buClr>
              <a:buSzPts val="1800"/>
              <a:buNone/>
              <a:defRPr sz="1800">
                <a:solidFill>
                  <a:srgbClr val="27272D"/>
                </a:solidFill>
              </a:defRPr>
            </a:lvl8pPr>
            <a:lvl9pPr lvl="8" algn="ctr" rtl="0">
              <a:spcBef>
                <a:spcPts val="0"/>
              </a:spcBef>
              <a:spcAft>
                <a:spcPts val="0"/>
              </a:spcAft>
              <a:buClr>
                <a:srgbClr val="27272D"/>
              </a:buClr>
              <a:buSzPts val="1800"/>
              <a:buNone/>
              <a:defRPr sz="1800">
                <a:solidFill>
                  <a:srgbClr val="27272D"/>
                </a:solidFill>
              </a:defRPr>
            </a:lvl9pPr>
          </a:lstStyle>
          <a:p>
            <a:endParaRPr/>
          </a:p>
        </p:txBody>
      </p:sp>
      <p:cxnSp>
        <p:nvCxnSpPr>
          <p:cNvPr id="18" name="Google Shape;18;p3"/>
          <p:cNvCxnSpPr/>
          <p:nvPr/>
        </p:nvCxnSpPr>
        <p:spPr>
          <a:xfrm>
            <a:off x="3527100" y="2474305"/>
            <a:ext cx="2089800" cy="0"/>
          </a:xfrm>
          <a:prstGeom prst="straightConnector1">
            <a:avLst/>
          </a:prstGeom>
          <a:noFill/>
          <a:ln w="19050" cap="flat" cmpd="sng">
            <a:solidFill>
              <a:srgbClr val="F55C21"/>
            </a:solidFill>
            <a:prstDash val="solid"/>
            <a:round/>
            <a:headEnd type="diamond" w="med" len="med"/>
            <a:tailEnd type="diamond"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hort + 1 column + image">
  <p:cSld name="TITLE_AND_BODY_1">
    <p:spTree>
      <p:nvGrpSpPr>
        <p:cNvPr id="1" name="Shape 37"/>
        <p:cNvGrpSpPr/>
        <p:nvPr/>
      </p:nvGrpSpPr>
      <p:grpSpPr>
        <a:xfrm>
          <a:off x="0" y="0"/>
          <a:ext cx="0" cy="0"/>
          <a:chOff x="0" y="0"/>
          <a:chExt cx="0" cy="0"/>
        </a:xfrm>
      </p:grpSpPr>
      <p:grpSp>
        <p:nvGrpSpPr>
          <p:cNvPr id="38" name="Google Shape;38;p6"/>
          <p:cNvGrpSpPr/>
          <p:nvPr/>
        </p:nvGrpSpPr>
        <p:grpSpPr>
          <a:xfrm>
            <a:off x="-11050" y="887200"/>
            <a:ext cx="9155050" cy="4256100"/>
            <a:chOff x="-11050" y="887200"/>
            <a:chExt cx="9155050" cy="4256100"/>
          </a:xfrm>
        </p:grpSpPr>
        <p:cxnSp>
          <p:nvCxnSpPr>
            <p:cNvPr id="39" name="Google Shape;39;p6"/>
            <p:cNvCxnSpPr/>
            <p:nvPr/>
          </p:nvCxnSpPr>
          <p:spPr>
            <a:xfrm>
              <a:off x="-11050" y="887200"/>
              <a:ext cx="4312200" cy="0"/>
            </a:xfrm>
            <a:prstGeom prst="straightConnector1">
              <a:avLst/>
            </a:prstGeom>
            <a:noFill/>
            <a:ln w="19050" cap="flat" cmpd="sng">
              <a:solidFill>
                <a:srgbClr val="BA3B21"/>
              </a:solidFill>
              <a:prstDash val="solid"/>
              <a:round/>
              <a:headEnd type="none" w="med" len="med"/>
              <a:tailEnd type="diamond" w="med" len="med"/>
            </a:ln>
          </p:spPr>
        </p:cxnSp>
        <p:sp>
          <p:nvSpPr>
            <p:cNvPr id="40" name="Google Shape;40;p6"/>
            <p:cNvSpPr/>
            <p:nvPr/>
          </p:nvSpPr>
          <p:spPr>
            <a:xfrm>
              <a:off x="0" y="4593700"/>
              <a:ext cx="9144000" cy="549600"/>
            </a:xfrm>
            <a:prstGeom prst="rect">
              <a:avLst/>
            </a:prstGeom>
            <a:solidFill>
              <a:srgbClr val="BA3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 name="Google Shape;41;p6"/>
            <p:cNvSpPr/>
            <p:nvPr/>
          </p:nvSpPr>
          <p:spPr>
            <a:xfrm>
              <a:off x="0" y="4593700"/>
              <a:ext cx="549600" cy="549600"/>
            </a:xfrm>
            <a:prstGeom prst="rect">
              <a:avLst/>
            </a:prstGeom>
            <a:solidFill>
              <a:srgbClr val="F55C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6"/>
            <p:cNvCxnSpPr/>
            <p:nvPr/>
          </p:nvCxnSpPr>
          <p:spPr>
            <a:xfrm>
              <a:off x="-11050" y="887200"/>
              <a:ext cx="552900" cy="0"/>
            </a:xfrm>
            <a:prstGeom prst="straightConnector1">
              <a:avLst/>
            </a:prstGeom>
            <a:noFill/>
            <a:ln w="19050" cap="flat" cmpd="sng">
              <a:solidFill>
                <a:srgbClr val="F55C21"/>
              </a:solidFill>
              <a:prstDash val="solid"/>
              <a:round/>
              <a:headEnd type="none" w="med" len="med"/>
              <a:tailEnd type="none" w="med" len="med"/>
            </a:ln>
          </p:spPr>
        </p:cxnSp>
      </p:grpSp>
      <p:sp>
        <p:nvSpPr>
          <p:cNvPr id="43" name="Google Shape;43;p6"/>
          <p:cNvSpPr/>
          <p:nvPr/>
        </p:nvSpPr>
        <p:spPr>
          <a:xfrm>
            <a:off x="8046600" y="4593700"/>
            <a:ext cx="1097400" cy="549600"/>
          </a:xfrm>
          <a:prstGeom prst="rect">
            <a:avLst/>
          </a:prstGeom>
          <a:solidFill>
            <a:srgbClr val="D4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549600" y="361375"/>
            <a:ext cx="3740400" cy="5496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5" name="Google Shape;45;p6"/>
          <p:cNvSpPr txBox="1">
            <a:spLocks noGrp="1"/>
          </p:cNvSpPr>
          <p:nvPr>
            <p:ph type="body" idx="1"/>
          </p:nvPr>
        </p:nvSpPr>
        <p:spPr>
          <a:xfrm>
            <a:off x="549600" y="1200150"/>
            <a:ext cx="3740400" cy="29463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46" name="Google Shape;46;p6"/>
          <p:cNvSpPr txBox="1">
            <a:spLocks noGrp="1"/>
          </p:cNvSpPr>
          <p:nvPr>
            <p:ph type="sldNum" idx="12"/>
          </p:nvPr>
        </p:nvSpPr>
        <p:spPr>
          <a:xfrm>
            <a:off x="8046600" y="4593850"/>
            <a:ext cx="1097400" cy="549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7"/>
        <p:cNvGrpSpPr/>
        <p:nvPr/>
      </p:nvGrpSpPr>
      <p:grpSpPr>
        <a:xfrm>
          <a:off x="0" y="0"/>
          <a:ext cx="0" cy="0"/>
          <a:chOff x="0" y="0"/>
          <a:chExt cx="0" cy="0"/>
        </a:xfrm>
      </p:grpSpPr>
      <p:grpSp>
        <p:nvGrpSpPr>
          <p:cNvPr id="48" name="Google Shape;48;p7"/>
          <p:cNvGrpSpPr/>
          <p:nvPr/>
        </p:nvGrpSpPr>
        <p:grpSpPr>
          <a:xfrm>
            <a:off x="-11050" y="887200"/>
            <a:ext cx="9155050" cy="4256100"/>
            <a:chOff x="-11050" y="887200"/>
            <a:chExt cx="9155050" cy="4256100"/>
          </a:xfrm>
        </p:grpSpPr>
        <p:cxnSp>
          <p:nvCxnSpPr>
            <p:cNvPr id="49" name="Google Shape;49;p7"/>
            <p:cNvCxnSpPr/>
            <p:nvPr/>
          </p:nvCxnSpPr>
          <p:spPr>
            <a:xfrm>
              <a:off x="-11050" y="887200"/>
              <a:ext cx="8060400" cy="0"/>
            </a:xfrm>
            <a:prstGeom prst="straightConnector1">
              <a:avLst/>
            </a:prstGeom>
            <a:noFill/>
            <a:ln w="19050" cap="flat" cmpd="sng">
              <a:solidFill>
                <a:srgbClr val="BA3B21"/>
              </a:solidFill>
              <a:prstDash val="solid"/>
              <a:round/>
              <a:headEnd type="none" w="med" len="med"/>
              <a:tailEnd type="diamond" w="med" len="med"/>
            </a:ln>
          </p:spPr>
        </p:cxnSp>
        <p:sp>
          <p:nvSpPr>
            <p:cNvPr id="50" name="Google Shape;50;p7"/>
            <p:cNvSpPr/>
            <p:nvPr/>
          </p:nvSpPr>
          <p:spPr>
            <a:xfrm>
              <a:off x="0" y="4593700"/>
              <a:ext cx="9144000" cy="549600"/>
            </a:xfrm>
            <a:prstGeom prst="rect">
              <a:avLst/>
            </a:prstGeom>
            <a:solidFill>
              <a:srgbClr val="BA3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 name="Google Shape;51;p7"/>
            <p:cNvSpPr/>
            <p:nvPr/>
          </p:nvSpPr>
          <p:spPr>
            <a:xfrm>
              <a:off x="0" y="4593700"/>
              <a:ext cx="549600" cy="549600"/>
            </a:xfrm>
            <a:prstGeom prst="rect">
              <a:avLst/>
            </a:prstGeom>
            <a:solidFill>
              <a:srgbClr val="F55C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7"/>
            <p:cNvCxnSpPr/>
            <p:nvPr/>
          </p:nvCxnSpPr>
          <p:spPr>
            <a:xfrm>
              <a:off x="-11050" y="887200"/>
              <a:ext cx="552900" cy="0"/>
            </a:xfrm>
            <a:prstGeom prst="straightConnector1">
              <a:avLst/>
            </a:prstGeom>
            <a:noFill/>
            <a:ln w="19050" cap="flat" cmpd="sng">
              <a:solidFill>
                <a:srgbClr val="F55C21"/>
              </a:solidFill>
              <a:prstDash val="solid"/>
              <a:round/>
              <a:headEnd type="none" w="med" len="med"/>
              <a:tailEnd type="none" w="med" len="med"/>
            </a:ln>
          </p:spPr>
        </p:cxnSp>
      </p:grpSp>
      <p:sp>
        <p:nvSpPr>
          <p:cNvPr id="53" name="Google Shape;53;p7"/>
          <p:cNvSpPr/>
          <p:nvPr/>
        </p:nvSpPr>
        <p:spPr>
          <a:xfrm>
            <a:off x="8046600" y="4593700"/>
            <a:ext cx="1097400" cy="549600"/>
          </a:xfrm>
          <a:prstGeom prst="rect">
            <a:avLst/>
          </a:prstGeom>
          <a:solidFill>
            <a:srgbClr val="D4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txBox="1">
            <a:spLocks noGrp="1"/>
          </p:cNvSpPr>
          <p:nvPr>
            <p:ph type="title"/>
          </p:nvPr>
        </p:nvSpPr>
        <p:spPr>
          <a:xfrm>
            <a:off x="549600" y="361375"/>
            <a:ext cx="7497000" cy="5496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5" name="Google Shape;55;p7"/>
          <p:cNvSpPr txBox="1">
            <a:spLocks noGrp="1"/>
          </p:cNvSpPr>
          <p:nvPr>
            <p:ph type="body" idx="1"/>
          </p:nvPr>
        </p:nvSpPr>
        <p:spPr>
          <a:xfrm>
            <a:off x="549600" y="1200150"/>
            <a:ext cx="3639000" cy="3108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6" name="Google Shape;56;p7"/>
          <p:cNvSpPr txBox="1">
            <a:spLocks noGrp="1"/>
          </p:cNvSpPr>
          <p:nvPr>
            <p:ph type="body" idx="2"/>
          </p:nvPr>
        </p:nvSpPr>
        <p:spPr>
          <a:xfrm>
            <a:off x="4407604" y="1200150"/>
            <a:ext cx="3639000" cy="3108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7" name="Google Shape;57;p7"/>
          <p:cNvSpPr txBox="1">
            <a:spLocks noGrp="1"/>
          </p:cNvSpPr>
          <p:nvPr>
            <p:ph type="sldNum" idx="12"/>
          </p:nvPr>
        </p:nvSpPr>
        <p:spPr>
          <a:xfrm>
            <a:off x="8046600" y="4593850"/>
            <a:ext cx="1097400" cy="54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1"/>
          <p:cNvSpPr/>
          <p:nvPr/>
        </p:nvSpPr>
        <p:spPr>
          <a:xfrm>
            <a:off x="0" y="4593700"/>
            <a:ext cx="9144000" cy="549600"/>
          </a:xfrm>
          <a:prstGeom prst="rect">
            <a:avLst/>
          </a:prstGeom>
          <a:solidFill>
            <a:srgbClr val="BA3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8" name="Google Shape;88;p11"/>
          <p:cNvSpPr/>
          <p:nvPr/>
        </p:nvSpPr>
        <p:spPr>
          <a:xfrm>
            <a:off x="3473700" y="4593700"/>
            <a:ext cx="2196600" cy="549600"/>
          </a:xfrm>
          <a:prstGeom prst="rect">
            <a:avLst/>
          </a:prstGeom>
          <a:solidFill>
            <a:srgbClr val="F55C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a:off x="4023300" y="4593700"/>
            <a:ext cx="1097400" cy="549600"/>
          </a:xfrm>
          <a:prstGeom prst="rect">
            <a:avLst/>
          </a:prstGeom>
          <a:solidFill>
            <a:srgbClr val="D4D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txBox="1">
            <a:spLocks noGrp="1"/>
          </p:cNvSpPr>
          <p:nvPr>
            <p:ph type="sldNum" idx="12"/>
          </p:nvPr>
        </p:nvSpPr>
        <p:spPr>
          <a:xfrm>
            <a:off x="4023300" y="4593850"/>
            <a:ext cx="1097400" cy="54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27272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9600" y="361375"/>
            <a:ext cx="7497000" cy="5496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1pPr>
            <a:lvl2pPr lvl="1">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2pPr>
            <a:lvl3pPr lvl="2">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3pPr>
            <a:lvl4pPr lvl="3">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4pPr>
            <a:lvl5pPr lvl="4">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5pPr>
            <a:lvl6pPr lvl="5">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6pPr>
            <a:lvl7pPr lvl="6">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7pPr>
            <a:lvl8pPr lvl="7">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8pPr>
            <a:lvl9pPr lvl="8">
              <a:spcBef>
                <a:spcPts val="0"/>
              </a:spcBef>
              <a:spcAft>
                <a:spcPts val="0"/>
              </a:spcAft>
              <a:buClr>
                <a:srgbClr val="FFFFFF"/>
              </a:buClr>
              <a:buSzPts val="1800"/>
              <a:buFont typeface="Encode Sans"/>
              <a:buNone/>
              <a:defRPr sz="1800" b="1">
                <a:solidFill>
                  <a:srgbClr val="FFFFFF"/>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549600" y="1200150"/>
            <a:ext cx="7497000" cy="2946300"/>
          </a:xfrm>
          <a:prstGeom prst="rect">
            <a:avLst/>
          </a:prstGeom>
          <a:noFill/>
          <a:ln>
            <a:noFill/>
          </a:ln>
        </p:spPr>
        <p:txBody>
          <a:bodyPr spcFirstLastPara="1" wrap="square" lIns="91425" tIns="91425" rIns="91425" bIns="91425" anchor="t" anchorCtr="0"/>
          <a:lstStyle>
            <a:lvl1pPr marL="457200" lvl="0" indent="-381000">
              <a:lnSpc>
                <a:spcPct val="115000"/>
              </a:lnSpc>
              <a:spcBef>
                <a:spcPts val="600"/>
              </a:spcBef>
              <a:spcAft>
                <a:spcPts val="0"/>
              </a:spcAft>
              <a:buClr>
                <a:srgbClr val="F55C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1pPr>
            <a:lvl2pPr marL="914400" lvl="1"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2pPr>
            <a:lvl3pPr marL="1371600" lvl="2"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3pPr>
            <a:lvl4pPr marL="1828800" lvl="3"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4pPr>
            <a:lvl5pPr marL="2286000" lvl="4"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5pPr>
            <a:lvl6pPr marL="2743200" lvl="5"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6pPr>
            <a:lvl7pPr marL="3200400" lvl="6"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7pPr>
            <a:lvl8pPr marL="3657600" lvl="7"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8pPr>
            <a:lvl9pPr marL="4114800" lvl="8" indent="-381000">
              <a:lnSpc>
                <a:spcPct val="115000"/>
              </a:lnSpc>
              <a:spcBef>
                <a:spcPts val="0"/>
              </a:spcBef>
              <a:spcAft>
                <a:spcPts val="0"/>
              </a:spcAft>
              <a:buClr>
                <a:srgbClr val="BA3B21"/>
              </a:buClr>
              <a:buSzPts val="2400"/>
              <a:buFont typeface="Encode Sans ExtraLight"/>
              <a:buChar char="▫"/>
              <a:defRPr sz="2400">
                <a:solidFill>
                  <a:srgbClr val="FFFFFF"/>
                </a:solidFill>
                <a:latin typeface="Encode Sans ExtraLight"/>
                <a:ea typeface="Encode Sans ExtraLight"/>
                <a:cs typeface="Encode Sans ExtraLight"/>
                <a:sym typeface="Encode Sans ExtraLight"/>
              </a:defRPr>
            </a:lvl9pPr>
          </a:lstStyle>
          <a:p>
            <a:endParaRPr/>
          </a:p>
        </p:txBody>
      </p:sp>
      <p:sp>
        <p:nvSpPr>
          <p:cNvPr id="8" name="Google Shape;8;p1"/>
          <p:cNvSpPr txBox="1">
            <a:spLocks noGrp="1"/>
          </p:cNvSpPr>
          <p:nvPr>
            <p:ph type="sldNum" idx="12"/>
          </p:nvPr>
        </p:nvSpPr>
        <p:spPr>
          <a:xfrm>
            <a:off x="8046650" y="4593850"/>
            <a:ext cx="1097400" cy="549600"/>
          </a:xfrm>
          <a:prstGeom prst="rect">
            <a:avLst/>
          </a:prstGeom>
          <a:noFill/>
          <a:ln>
            <a:noFill/>
          </a:ln>
        </p:spPr>
        <p:txBody>
          <a:bodyPr spcFirstLastPara="1" wrap="square" lIns="91425" tIns="91425" rIns="91425" bIns="91425" anchor="ctr" anchorCtr="0">
            <a:noAutofit/>
          </a:bodyPr>
          <a:lstStyle>
            <a:lvl1pPr lvl="0" algn="ctr">
              <a:buNone/>
              <a:defRPr sz="1300" b="1">
                <a:solidFill>
                  <a:srgbClr val="27272D"/>
                </a:solidFill>
                <a:latin typeface="Encode Sans"/>
                <a:ea typeface="Encode Sans"/>
                <a:cs typeface="Encode Sans"/>
                <a:sym typeface="Encode Sans"/>
              </a:defRPr>
            </a:lvl1pPr>
            <a:lvl2pPr lvl="1" algn="ctr">
              <a:buNone/>
              <a:defRPr sz="1300" b="1">
                <a:solidFill>
                  <a:srgbClr val="27272D"/>
                </a:solidFill>
                <a:latin typeface="Encode Sans"/>
                <a:ea typeface="Encode Sans"/>
                <a:cs typeface="Encode Sans"/>
                <a:sym typeface="Encode Sans"/>
              </a:defRPr>
            </a:lvl2pPr>
            <a:lvl3pPr lvl="2" algn="ctr">
              <a:buNone/>
              <a:defRPr sz="1300" b="1">
                <a:solidFill>
                  <a:srgbClr val="27272D"/>
                </a:solidFill>
                <a:latin typeface="Encode Sans"/>
                <a:ea typeface="Encode Sans"/>
                <a:cs typeface="Encode Sans"/>
                <a:sym typeface="Encode Sans"/>
              </a:defRPr>
            </a:lvl3pPr>
            <a:lvl4pPr lvl="3" algn="ctr">
              <a:buNone/>
              <a:defRPr sz="1300" b="1">
                <a:solidFill>
                  <a:srgbClr val="27272D"/>
                </a:solidFill>
                <a:latin typeface="Encode Sans"/>
                <a:ea typeface="Encode Sans"/>
                <a:cs typeface="Encode Sans"/>
                <a:sym typeface="Encode Sans"/>
              </a:defRPr>
            </a:lvl4pPr>
            <a:lvl5pPr lvl="4" algn="ctr">
              <a:buNone/>
              <a:defRPr sz="1300" b="1">
                <a:solidFill>
                  <a:srgbClr val="27272D"/>
                </a:solidFill>
                <a:latin typeface="Encode Sans"/>
                <a:ea typeface="Encode Sans"/>
                <a:cs typeface="Encode Sans"/>
                <a:sym typeface="Encode Sans"/>
              </a:defRPr>
            </a:lvl5pPr>
            <a:lvl6pPr lvl="5" algn="ctr">
              <a:buNone/>
              <a:defRPr sz="1300" b="1">
                <a:solidFill>
                  <a:srgbClr val="27272D"/>
                </a:solidFill>
                <a:latin typeface="Encode Sans"/>
                <a:ea typeface="Encode Sans"/>
                <a:cs typeface="Encode Sans"/>
                <a:sym typeface="Encode Sans"/>
              </a:defRPr>
            </a:lvl6pPr>
            <a:lvl7pPr lvl="6" algn="ctr">
              <a:buNone/>
              <a:defRPr sz="1300" b="1">
                <a:solidFill>
                  <a:srgbClr val="27272D"/>
                </a:solidFill>
                <a:latin typeface="Encode Sans"/>
                <a:ea typeface="Encode Sans"/>
                <a:cs typeface="Encode Sans"/>
                <a:sym typeface="Encode Sans"/>
              </a:defRPr>
            </a:lvl7pPr>
            <a:lvl8pPr lvl="7" algn="ctr">
              <a:buNone/>
              <a:defRPr sz="1300" b="1">
                <a:solidFill>
                  <a:srgbClr val="27272D"/>
                </a:solidFill>
                <a:latin typeface="Encode Sans"/>
                <a:ea typeface="Encode Sans"/>
                <a:cs typeface="Encode Sans"/>
                <a:sym typeface="Encode Sans"/>
              </a:defRPr>
            </a:lvl8pPr>
            <a:lvl9pPr lvl="8" algn="ctr">
              <a:buNone/>
              <a:defRPr sz="1300" b="1">
                <a:solidFill>
                  <a:srgbClr val="27272D"/>
                </a:solidFill>
                <a:latin typeface="Encode Sans"/>
                <a:ea typeface="Encode Sans"/>
                <a:cs typeface="Encode Sans"/>
                <a:sym typeface="Encode San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5" Type="http://schemas.microsoft.com/office/2007/relationships/hdphoto" Target="../media/hdphoto2.wdp"/><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video" Target="../media/media1.mp4"/><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17.xml"/><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3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8.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1.xml"/><Relationship Id="rId6" Type="http://schemas.openxmlformats.org/officeDocument/2006/relationships/image" Target="../media/image39.png"/><Relationship Id="rId5" Type="http://schemas.openxmlformats.org/officeDocument/2006/relationships/notesSlide" Target="../notesSlides/notesSlide28.xml"/><Relationship Id="rId4"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A3B21"/>
        </a:solidFill>
        <a:effectLst/>
      </p:bgPr>
    </p:bg>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xfrm>
            <a:off x="984050" y="194737"/>
            <a:ext cx="7575750" cy="3493800"/>
          </a:xfrm>
          <a:prstGeom prst="rect">
            <a:avLst/>
          </a:prstGeom>
        </p:spPr>
        <p:txBody>
          <a:bodyPr spcFirstLastPara="1" wrap="square" lIns="91425" tIns="91425" rIns="91425" bIns="91425" anchor="ctr" anchorCtr="0">
            <a:noAutofit/>
          </a:bodyPr>
          <a:lstStyle/>
          <a:p>
            <a:pPr lvl="0" algn="l"/>
            <a:r>
              <a:rPr lang="en-SG" sz="3200" dirty="0"/>
              <a:t>Project Title: Development of Dynamic Path </a:t>
            </a:r>
            <a:r>
              <a:rPr lang="en-SG" sz="3200" dirty="0" err="1"/>
              <a:t>Replanning</a:t>
            </a:r>
            <a:r>
              <a:rPr lang="en-SG" sz="3200" dirty="0"/>
              <a:t> Algorithm for Autonomous Mobile Robots</a:t>
            </a:r>
            <a:endParaRPr sz="3200" dirty="0"/>
          </a:p>
        </p:txBody>
      </p:sp>
      <p:grpSp>
        <p:nvGrpSpPr>
          <p:cNvPr id="101" name="Google Shape;101;p13"/>
          <p:cNvGrpSpPr/>
          <p:nvPr/>
        </p:nvGrpSpPr>
        <p:grpSpPr>
          <a:xfrm>
            <a:off x="4131130" y="3808866"/>
            <a:ext cx="881739" cy="835747"/>
            <a:chOff x="5300400" y="3670175"/>
            <a:chExt cx="421300" cy="399325"/>
          </a:xfrm>
        </p:grpSpPr>
        <p:sp>
          <p:nvSpPr>
            <p:cNvPr id="102" name="Google Shape;102;p13"/>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3" name="Google Shape;103;p13"/>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 name="Google Shape;104;p13"/>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5" name="Google Shape;105;p13"/>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6" name="Google Shape;106;p13"/>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 name="Google Shape;159;p19">
            <a:extLst>
              <a:ext uri="{FF2B5EF4-FFF2-40B4-BE49-F238E27FC236}">
                <a16:creationId xmlns:a16="http://schemas.microsoft.com/office/drawing/2014/main" id="{CEE8CCB2-7ECB-4275-BB2A-E37693541A16}"/>
              </a:ext>
            </a:extLst>
          </p:cNvPr>
          <p:cNvSpPr txBox="1">
            <a:spLocks/>
          </p:cNvSpPr>
          <p:nvPr/>
        </p:nvSpPr>
        <p:spPr>
          <a:xfrm>
            <a:off x="999201" y="542505"/>
            <a:ext cx="3227523"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1pPr>
            <a:lvl2pPr marL="914400" marR="0" lvl="1"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2pPr>
            <a:lvl3pPr marL="1371600" marR="0" lvl="2"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3pPr>
            <a:lvl4pPr marL="1828800" marR="0" lvl="3"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4pPr>
            <a:lvl5pPr marL="2286000" marR="0" lvl="4"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5pPr>
            <a:lvl6pPr marL="2743200" marR="0" lvl="5"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6pPr>
            <a:lvl7pPr marL="3200400" marR="0" lvl="6"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7pPr>
            <a:lvl8pPr marL="3657600" marR="0" lvl="7"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8pPr>
            <a:lvl9pPr marL="4114800" marR="0" lvl="8"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9pPr>
          </a:lstStyle>
          <a:p>
            <a:pPr marL="0" indent="0">
              <a:buNone/>
            </a:pPr>
            <a:r>
              <a:rPr lang="en-SG" sz="1600" b="1" dirty="0">
                <a:solidFill>
                  <a:srgbClr val="FFFFFF"/>
                </a:solidFill>
                <a:latin typeface="Encode Sans" panose="020B0604020202020204" charset="0"/>
              </a:rPr>
              <a:t>Project No. B090</a:t>
            </a:r>
          </a:p>
        </p:txBody>
      </p:sp>
      <p:sp>
        <p:nvSpPr>
          <p:cNvPr id="13" name="Google Shape;159;p19">
            <a:extLst>
              <a:ext uri="{FF2B5EF4-FFF2-40B4-BE49-F238E27FC236}">
                <a16:creationId xmlns:a16="http://schemas.microsoft.com/office/drawing/2014/main" id="{385DB85D-0F4B-4610-9661-7FC01B413EF1}"/>
              </a:ext>
            </a:extLst>
          </p:cNvPr>
          <p:cNvSpPr txBox="1">
            <a:spLocks/>
          </p:cNvSpPr>
          <p:nvPr/>
        </p:nvSpPr>
        <p:spPr>
          <a:xfrm>
            <a:off x="5476709" y="3947668"/>
            <a:ext cx="3684225" cy="854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1pPr>
            <a:lvl2pPr marL="914400" marR="0" lvl="1"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2pPr>
            <a:lvl3pPr marL="1371600" marR="0" lvl="2"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3pPr>
            <a:lvl4pPr marL="1828800" marR="0" lvl="3"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4pPr>
            <a:lvl5pPr marL="2286000" marR="0" lvl="4"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5pPr>
            <a:lvl6pPr marL="2743200" marR="0" lvl="5"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6pPr>
            <a:lvl7pPr marL="3200400" marR="0" lvl="6"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7pPr>
            <a:lvl8pPr marL="3657600" marR="0" lvl="7"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8pPr>
            <a:lvl9pPr marL="4114800" marR="0" lvl="8"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9pPr>
          </a:lstStyle>
          <a:p>
            <a:pPr marL="0" indent="0">
              <a:buNone/>
            </a:pPr>
            <a:r>
              <a:rPr lang="en-SG" sz="1400" dirty="0">
                <a:solidFill>
                  <a:srgbClr val="FFFFFF"/>
                </a:solidFill>
              </a:rPr>
              <a:t>Presented by: Huang </a:t>
            </a:r>
            <a:r>
              <a:rPr lang="en-SG" sz="1400" dirty="0" err="1">
                <a:solidFill>
                  <a:srgbClr val="FFFFFF"/>
                </a:solidFill>
              </a:rPr>
              <a:t>ZhiWei</a:t>
            </a:r>
            <a:r>
              <a:rPr lang="en-SG" sz="1400" dirty="0">
                <a:solidFill>
                  <a:srgbClr val="FFFFFF"/>
                </a:solidFill>
              </a:rPr>
              <a:t> (U1522408L)</a:t>
            </a:r>
          </a:p>
          <a:p>
            <a:pPr marL="0" indent="0">
              <a:buNone/>
            </a:pPr>
            <a:r>
              <a:rPr lang="en-SG" sz="1400" dirty="0">
                <a:solidFill>
                  <a:srgbClr val="FFFFFF"/>
                </a:solidFill>
              </a:rPr>
              <a:t>Supervisor: Professor Low Kim </a:t>
            </a:r>
            <a:r>
              <a:rPr lang="en-SG" sz="1400" dirty="0" err="1">
                <a:solidFill>
                  <a:srgbClr val="FFFFFF"/>
                </a:solidFill>
              </a:rPr>
              <a:t>Huat</a:t>
            </a:r>
            <a:endParaRPr lang="en-SG" sz="1400" dirty="0">
              <a:solidFill>
                <a:srgbClr val="FFFFFF"/>
              </a:solidFil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2F5A1C5-AF69-4605-B38F-09C91FFBC2F1}"/>
              </a:ext>
            </a:extLst>
          </p:cNvPr>
          <p:cNvSpPr>
            <a:spLocks noGrp="1"/>
          </p:cNvSpPr>
          <p:nvPr>
            <p:ph type="title"/>
          </p:nvPr>
        </p:nvSpPr>
        <p:spPr/>
        <p:txBody>
          <a:bodyPr/>
          <a:lstStyle/>
          <a:p>
            <a:r>
              <a:rPr lang="en-US" dirty="0"/>
              <a:t>Comparison &amp; Evaluation  </a:t>
            </a:r>
          </a:p>
        </p:txBody>
      </p:sp>
      <p:sp>
        <p:nvSpPr>
          <p:cNvPr id="5" name="Slide Number Placeholder 4">
            <a:extLst>
              <a:ext uri="{FF2B5EF4-FFF2-40B4-BE49-F238E27FC236}">
                <a16:creationId xmlns:a16="http://schemas.microsoft.com/office/drawing/2014/main" id="{DD1D803E-DFA4-4ED3-9AA9-251C9F23798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graphicFrame>
        <p:nvGraphicFramePr>
          <p:cNvPr id="7" name="Google Shape;215;p25">
            <a:extLst>
              <a:ext uri="{FF2B5EF4-FFF2-40B4-BE49-F238E27FC236}">
                <a16:creationId xmlns:a16="http://schemas.microsoft.com/office/drawing/2014/main" id="{4C616434-2F42-4530-9D2E-3351691DECB1}"/>
              </a:ext>
            </a:extLst>
          </p:cNvPr>
          <p:cNvGraphicFramePr/>
          <p:nvPr>
            <p:extLst>
              <p:ext uri="{D42A27DB-BD31-4B8C-83A1-F6EECF244321}">
                <p14:modId xmlns:p14="http://schemas.microsoft.com/office/powerpoint/2010/main" val="4219791064"/>
              </p:ext>
            </p:extLst>
          </p:nvPr>
        </p:nvGraphicFramePr>
        <p:xfrm>
          <a:off x="351399" y="1067031"/>
          <a:ext cx="7695200" cy="3386434"/>
        </p:xfrm>
        <a:graphic>
          <a:graphicData uri="http://schemas.openxmlformats.org/drawingml/2006/table">
            <a:tbl>
              <a:tblPr>
                <a:noFill/>
                <a:tableStyleId>{2BE69439-A62D-4D93-A5F3-8ED1E2930556}</a:tableStyleId>
              </a:tblPr>
              <a:tblGrid>
                <a:gridCol w="3967634">
                  <a:extLst>
                    <a:ext uri="{9D8B030D-6E8A-4147-A177-3AD203B41FA5}">
                      <a16:colId xmlns:a16="http://schemas.microsoft.com/office/drawing/2014/main" val="20000"/>
                    </a:ext>
                  </a:extLst>
                </a:gridCol>
                <a:gridCol w="1242522">
                  <a:extLst>
                    <a:ext uri="{9D8B030D-6E8A-4147-A177-3AD203B41FA5}">
                      <a16:colId xmlns:a16="http://schemas.microsoft.com/office/drawing/2014/main" val="20001"/>
                    </a:ext>
                  </a:extLst>
                </a:gridCol>
                <a:gridCol w="1242522">
                  <a:extLst>
                    <a:ext uri="{9D8B030D-6E8A-4147-A177-3AD203B41FA5}">
                      <a16:colId xmlns:a16="http://schemas.microsoft.com/office/drawing/2014/main" val="20002"/>
                    </a:ext>
                  </a:extLst>
                </a:gridCol>
                <a:gridCol w="1242522">
                  <a:extLst>
                    <a:ext uri="{9D8B030D-6E8A-4147-A177-3AD203B41FA5}">
                      <a16:colId xmlns:a16="http://schemas.microsoft.com/office/drawing/2014/main" val="20003"/>
                    </a:ext>
                  </a:extLst>
                </a:gridCol>
              </a:tblGrid>
              <a:tr h="334980">
                <a:tc rowSpan="2">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Attributes</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solid"/>
                      <a:round/>
                      <a:headEnd type="none" w="sm" len="sm"/>
                      <a:tailEnd type="none" w="sm" len="sm"/>
                    </a:lnT>
                    <a:lnB w="9525" cap="flat" cmpd="sng">
                      <a:solidFill>
                        <a:srgbClr val="D4D3D9"/>
                      </a:solidFill>
                      <a:prstDash val="dash"/>
                      <a:round/>
                      <a:headEnd type="none" w="sm" len="sm"/>
                      <a:tailEnd type="none" w="sm" len="sm"/>
                    </a:lnB>
                  </a:tcPr>
                </a:tc>
                <a:tc gridSpan="3">
                  <a:txBody>
                    <a:bodyPr/>
                    <a:lstStyle/>
                    <a:p>
                      <a:pPr algn="ctr"/>
                      <a:r>
                        <a:rPr lang="en-US" sz="1200" b="1" dirty="0">
                          <a:solidFill>
                            <a:schemeClr val="bg1"/>
                          </a:solidFill>
                          <a:latin typeface="Encode Sans" panose="020B0604020202020204" charset="0"/>
                        </a:rPr>
                        <a:t>Path Planning Algorithms</a:t>
                      </a:r>
                    </a:p>
                  </a:txBody>
                  <a:tcPr marL="91425" marR="91425" marT="68575" marB="68575" anchor="ctr">
                    <a:lnL w="9525" cap="flat" cmpd="sng">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solid"/>
                      <a:round/>
                      <a:headEnd type="none" w="sm" len="sm"/>
                      <a:tailEnd type="none" w="sm" len="sm"/>
                    </a:lnT>
                    <a:lnB w="9525" cap="flat" cmpd="sng" algn="ctr">
                      <a:solidFill>
                        <a:srgbClr val="D4D3D9"/>
                      </a:solidFill>
                      <a:prstDash val="dash"/>
                      <a:round/>
                      <a:headEnd type="none" w="sm" len="sm"/>
                      <a:tailEnd type="none" w="sm" len="sm"/>
                    </a:lnB>
                  </a:tcPr>
                </a:tc>
                <a:tc hMerge="1">
                  <a:txBody>
                    <a:bodyPr/>
                    <a:lstStyle/>
                    <a:p>
                      <a:endParaRPr lang="en-US" dirty="0"/>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solid"/>
                      <a:round/>
                      <a:headEnd type="none" w="sm" len="sm"/>
                      <a:tailEnd type="none" w="sm" len="sm"/>
                    </a:lnT>
                    <a:lnB w="9525" cap="flat" cmpd="sng" algn="ctr">
                      <a:solidFill>
                        <a:srgbClr val="D4D3D9"/>
                      </a:solidFill>
                      <a:prstDash val="dash"/>
                      <a:round/>
                      <a:headEnd type="none" w="sm" len="sm"/>
                      <a:tailEnd type="none" w="sm" len="sm"/>
                    </a:lnB>
                  </a:tcPr>
                </a:tc>
                <a:tc hMerge="1">
                  <a:txBody>
                    <a:bodyPr/>
                    <a:lstStyle/>
                    <a:p>
                      <a:endParaRPr lang="en-US" dirty="0"/>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solid"/>
                      <a:round/>
                      <a:headEnd type="none" w="sm" len="sm"/>
                      <a:tailEnd type="none" w="sm" len="sm"/>
                    </a:lnT>
                    <a:lnB w="9525" cap="flat" cmpd="sng" algn="ctr">
                      <a:solidFill>
                        <a:srgbClr val="D4D3D9"/>
                      </a:solidFill>
                      <a:prstDash val="dash"/>
                      <a:round/>
                      <a:headEnd type="none" w="sm" len="sm"/>
                      <a:tailEnd type="none" w="sm" len="sm"/>
                    </a:lnB>
                  </a:tcPr>
                </a:tc>
                <a:extLst>
                  <a:ext uri="{0D108BD9-81ED-4DB2-BD59-A6C34878D82A}">
                    <a16:rowId xmlns:a16="http://schemas.microsoft.com/office/drawing/2014/main" val="10000"/>
                  </a:ext>
                </a:extLst>
              </a:tr>
              <a:tr h="398788">
                <a:tc vMerge="1">
                  <a:txBody>
                    <a:bodyPr/>
                    <a:lstStyle/>
                    <a:p>
                      <a:endParaRPr lang="en-US"/>
                    </a:p>
                  </a:txBody>
                  <a:tcPr/>
                </a:tc>
                <a:tc>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A*</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lgn="ctr">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tc>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RRT</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lgn="ctr">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tc>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RRT*</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lgn="ctr">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extLst>
                  <a:ext uri="{0D108BD9-81ED-4DB2-BD59-A6C34878D82A}">
                    <a16:rowId xmlns:a16="http://schemas.microsoft.com/office/drawing/2014/main" val="1421484973"/>
                  </a:ext>
                </a:extLst>
              </a:tr>
              <a:tr h="398788">
                <a:tc>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Completeness</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lgn="ctr">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lgn="ctr">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lgn="ctr">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solidFill>
                      <a:srgbClr val="4F4F5C"/>
                    </a:solidFill>
                  </a:tcPr>
                </a:tc>
                <a:extLst>
                  <a:ext uri="{0D108BD9-81ED-4DB2-BD59-A6C34878D82A}">
                    <a16:rowId xmlns:a16="http://schemas.microsoft.com/office/drawing/2014/main" val="10001"/>
                  </a:ext>
                </a:extLst>
              </a:tr>
              <a:tr h="398788">
                <a:tc>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Optimal</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extLst>
                  <a:ext uri="{0D108BD9-81ED-4DB2-BD59-A6C34878D82A}">
                    <a16:rowId xmlns:a16="http://schemas.microsoft.com/office/drawing/2014/main" val="10002"/>
                  </a:ext>
                </a:extLst>
              </a:tr>
              <a:tr h="398788">
                <a:tc>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Deterministic</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extLst>
                  <a:ext uri="{0D108BD9-81ED-4DB2-BD59-A6C34878D82A}">
                    <a16:rowId xmlns:a16="http://schemas.microsoft.com/office/drawing/2014/main" val="10003"/>
                  </a:ext>
                </a:extLst>
              </a:tr>
              <a:tr h="485434">
                <a:tc>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Computational Complexity (Time &amp; Space)</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no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no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no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noFill/>
                  </a:tcPr>
                </a:tc>
                <a:extLst>
                  <a:ext uri="{0D108BD9-81ED-4DB2-BD59-A6C34878D82A}">
                    <a16:rowId xmlns:a16="http://schemas.microsoft.com/office/drawing/2014/main" val="3986452666"/>
                  </a:ext>
                </a:extLst>
              </a:tr>
              <a:tr h="485434">
                <a:tc>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Consistency in convergence time</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extLst>
                  <a:ext uri="{0D108BD9-81ED-4DB2-BD59-A6C34878D82A}">
                    <a16:rowId xmlns:a16="http://schemas.microsoft.com/office/drawing/2014/main" val="3038633009"/>
                  </a:ext>
                </a:extLst>
              </a:tr>
              <a:tr h="485434">
                <a:tc>
                  <a:txBody>
                    <a:bodyPr/>
                    <a:lstStyle/>
                    <a:p>
                      <a:pPr marL="0" lvl="0" indent="0" algn="ctr" rtl="0">
                        <a:spcBef>
                          <a:spcPts val="0"/>
                        </a:spcBef>
                        <a:spcAft>
                          <a:spcPts val="0"/>
                        </a:spcAft>
                        <a:buNone/>
                      </a:pPr>
                      <a:r>
                        <a:rPr lang="en-US" sz="1600" b="1" dirty="0">
                          <a:solidFill>
                            <a:srgbClr val="FFFFFF"/>
                          </a:solidFill>
                          <a:latin typeface="Encode Sans ExtraLight"/>
                          <a:ea typeface="Encode Sans ExtraLight"/>
                          <a:cs typeface="Encode Sans ExtraLight"/>
                          <a:sym typeface="Encode Sans ExtraLight"/>
                        </a:rPr>
                        <a:t>Applicable to high dimensional spaces</a:t>
                      </a:r>
                      <a:endParaRPr sz="1600" b="1" dirty="0">
                        <a:solidFill>
                          <a:srgbClr val="FFFFFF"/>
                        </a:solidFill>
                        <a:latin typeface="Encode Sans ExtraLight"/>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solid"/>
                      <a:round/>
                      <a:headEnd type="none" w="sm" len="sm"/>
                      <a:tailEnd type="none" w="sm" len="sm"/>
                    </a:lnB>
                    <a:no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solid"/>
                      <a:round/>
                      <a:headEnd type="none" w="sm" len="sm"/>
                      <a:tailEnd type="none" w="sm" len="sm"/>
                    </a:lnB>
                    <a:no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solid"/>
                      <a:round/>
                      <a:headEnd type="none" w="sm" len="sm"/>
                      <a:tailEnd type="none" w="sm" len="sm"/>
                    </a:lnB>
                    <a:noFill/>
                  </a:tcPr>
                </a:tc>
                <a:tc>
                  <a:txBody>
                    <a:bodyPr/>
                    <a:lstStyle/>
                    <a:p>
                      <a:pPr marL="0" lvl="0" indent="0" algn="ctr" rtl="0">
                        <a:spcBef>
                          <a:spcPts val="0"/>
                        </a:spcBef>
                        <a:spcAft>
                          <a:spcPts val="0"/>
                        </a:spcAft>
                        <a:buNone/>
                      </a:pPr>
                      <a:endParaRPr sz="1600" b="1" dirty="0">
                        <a:solidFill>
                          <a:srgbClr val="FFFFFF"/>
                        </a:solidFill>
                        <a:latin typeface="Encode Sans"/>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solid"/>
                      <a:round/>
                      <a:headEnd type="none" w="sm" len="sm"/>
                      <a:tailEnd type="none" w="sm" len="sm"/>
                    </a:lnB>
                    <a:noFill/>
                  </a:tcPr>
                </a:tc>
                <a:extLst>
                  <a:ext uri="{0D108BD9-81ED-4DB2-BD59-A6C34878D82A}">
                    <a16:rowId xmlns:a16="http://schemas.microsoft.com/office/drawing/2014/main" val="900200248"/>
                  </a:ext>
                </a:extLst>
              </a:tr>
            </a:tbl>
          </a:graphicData>
        </a:graphic>
      </p:graphicFrame>
      <p:pic>
        <p:nvPicPr>
          <p:cNvPr id="2050" name="Picture 2" descr="Image result for tick icon">
            <a:extLst>
              <a:ext uri="{FF2B5EF4-FFF2-40B4-BE49-F238E27FC236}">
                <a16:creationId xmlns:a16="http://schemas.microsoft.com/office/drawing/2014/main" id="{F84266EA-FF5C-4264-B956-7BA1425BB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193" y="1866900"/>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tick icon">
            <a:extLst>
              <a:ext uri="{FF2B5EF4-FFF2-40B4-BE49-F238E27FC236}">
                <a16:creationId xmlns:a16="http://schemas.microsoft.com/office/drawing/2014/main" id="{F989BE1D-87CA-48BA-B6F4-690E53BFA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527" y="1866900"/>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tick icon">
            <a:extLst>
              <a:ext uri="{FF2B5EF4-FFF2-40B4-BE49-F238E27FC236}">
                <a16:creationId xmlns:a16="http://schemas.microsoft.com/office/drawing/2014/main" id="{86A07B8D-EEF5-4B39-92C7-C5D722E0C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302" y="1866900"/>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tick icon">
            <a:extLst>
              <a:ext uri="{FF2B5EF4-FFF2-40B4-BE49-F238E27FC236}">
                <a16:creationId xmlns:a16="http://schemas.microsoft.com/office/drawing/2014/main" id="{BC98FE96-C550-4285-BFDC-EC32E1B925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419" y="1866900"/>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ick icon">
            <a:extLst>
              <a:ext uri="{FF2B5EF4-FFF2-40B4-BE49-F238E27FC236}">
                <a16:creationId xmlns:a16="http://schemas.microsoft.com/office/drawing/2014/main" id="{277D9BD0-5398-46C7-9500-F534D73C5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092" y="2254203"/>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ick icon">
            <a:extLst>
              <a:ext uri="{FF2B5EF4-FFF2-40B4-BE49-F238E27FC236}">
                <a16:creationId xmlns:a16="http://schemas.microsoft.com/office/drawing/2014/main" id="{62449922-6E5C-40BD-B26D-65F21B9E2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419" y="2254203"/>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tick icon">
            <a:extLst>
              <a:ext uri="{FF2B5EF4-FFF2-40B4-BE49-F238E27FC236}">
                <a16:creationId xmlns:a16="http://schemas.microsoft.com/office/drawing/2014/main" id="{FB20251C-2ADD-4A10-8385-269E21E28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092" y="2662673"/>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tick icon">
            <a:extLst>
              <a:ext uri="{FF2B5EF4-FFF2-40B4-BE49-F238E27FC236}">
                <a16:creationId xmlns:a16="http://schemas.microsoft.com/office/drawing/2014/main" id="{8B846E1D-595C-46EA-BE9B-185EC2D83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419" y="2662788"/>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tick icon">
            <a:extLst>
              <a:ext uri="{FF2B5EF4-FFF2-40B4-BE49-F238E27FC236}">
                <a16:creationId xmlns:a16="http://schemas.microsoft.com/office/drawing/2014/main" id="{6F8C316C-FC9F-4899-879B-AC1168A40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6194" y="3072398"/>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tick icon">
            <a:extLst>
              <a:ext uri="{FF2B5EF4-FFF2-40B4-BE49-F238E27FC236}">
                <a16:creationId xmlns:a16="http://schemas.microsoft.com/office/drawing/2014/main" id="{A74CABFA-D523-4D53-98BB-FF98416D7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419" y="3087917"/>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ick icon">
            <a:extLst>
              <a:ext uri="{FF2B5EF4-FFF2-40B4-BE49-F238E27FC236}">
                <a16:creationId xmlns:a16="http://schemas.microsoft.com/office/drawing/2014/main" id="{DBBCA0F1-3CC7-4C52-A612-5B8640A54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092" y="3567582"/>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ick icon">
            <a:extLst>
              <a:ext uri="{FF2B5EF4-FFF2-40B4-BE49-F238E27FC236}">
                <a16:creationId xmlns:a16="http://schemas.microsoft.com/office/drawing/2014/main" id="{D5D771B5-C951-4F20-BCEF-B4C3D63F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302" y="4075640"/>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tick icon">
            <a:extLst>
              <a:ext uri="{FF2B5EF4-FFF2-40B4-BE49-F238E27FC236}">
                <a16:creationId xmlns:a16="http://schemas.microsoft.com/office/drawing/2014/main" id="{CE9FC401-29EB-403E-894B-B1C08E1A7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419" y="4093746"/>
            <a:ext cx="242215" cy="25241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tick icon">
            <a:extLst>
              <a:ext uri="{FF2B5EF4-FFF2-40B4-BE49-F238E27FC236}">
                <a16:creationId xmlns:a16="http://schemas.microsoft.com/office/drawing/2014/main" id="{8632D413-E1F7-4FF9-BC1A-01A5098C17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3987" y="3087917"/>
            <a:ext cx="242215" cy="2524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0DF4BA8C-54E3-424D-B9F5-D7422C0486D4}"/>
              </a:ext>
            </a:extLst>
          </p:cNvPr>
          <p:cNvSpPr/>
          <p:nvPr/>
        </p:nvSpPr>
        <p:spPr>
          <a:xfrm>
            <a:off x="6834909" y="1388533"/>
            <a:ext cx="1211690" cy="3064932"/>
          </a:xfrm>
          <a:prstGeom prst="roundRect">
            <a:avLst/>
          </a:prstGeom>
          <a:noFill/>
          <a:ln w="38100">
            <a:solidFill>
              <a:srgbClr val="FFD10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EE13647-38FC-4FC7-9BF2-49B159FE6356}"/>
              </a:ext>
            </a:extLst>
          </p:cNvPr>
          <p:cNvSpPr txBox="1"/>
          <p:nvPr/>
        </p:nvSpPr>
        <p:spPr>
          <a:xfrm>
            <a:off x="8098217" y="1921842"/>
            <a:ext cx="969388" cy="584775"/>
          </a:xfrm>
          <a:prstGeom prst="rect">
            <a:avLst/>
          </a:prstGeom>
          <a:noFill/>
        </p:spPr>
        <p:txBody>
          <a:bodyPr wrap="square" rtlCol="0">
            <a:spAutoFit/>
          </a:bodyPr>
          <a:lstStyle/>
          <a:p>
            <a:r>
              <a:rPr lang="en-US" sz="1600" b="1" dirty="0">
                <a:solidFill>
                  <a:srgbClr val="FFD102"/>
                </a:solidFill>
                <a:latin typeface="Encode Sans" panose="020B0604020202020204" charset="0"/>
              </a:rPr>
              <a:t>Chosen method</a:t>
            </a:r>
          </a:p>
        </p:txBody>
      </p:sp>
    </p:spTree>
    <p:custDataLst>
      <p:tags r:id="rId1"/>
    </p:custDataLst>
    <p:extLst>
      <p:ext uri="{BB962C8B-B14F-4D97-AF65-F5344CB8AC3E}">
        <p14:creationId xmlns:p14="http://schemas.microsoft.com/office/powerpoint/2010/main" val="403571898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B12-A5B3-4185-A343-636155F41AA3}"/>
              </a:ext>
            </a:extLst>
          </p:cNvPr>
          <p:cNvSpPr>
            <a:spLocks noGrp="1"/>
          </p:cNvSpPr>
          <p:nvPr>
            <p:ph type="title"/>
          </p:nvPr>
        </p:nvSpPr>
        <p:spPr/>
        <p:txBody>
          <a:bodyPr/>
          <a:lstStyle/>
          <a:p>
            <a:r>
              <a:rPr lang="en-US" dirty="0"/>
              <a:t>Dynamic Path Planning</a:t>
            </a:r>
          </a:p>
        </p:txBody>
      </p:sp>
      <p:sp>
        <p:nvSpPr>
          <p:cNvPr id="3" name="Text Placeholder 2">
            <a:extLst>
              <a:ext uri="{FF2B5EF4-FFF2-40B4-BE49-F238E27FC236}">
                <a16:creationId xmlns:a16="http://schemas.microsoft.com/office/drawing/2014/main" id="{34A2083E-6C19-4BD4-B02D-ACA6DB7D5E7E}"/>
              </a:ext>
            </a:extLst>
          </p:cNvPr>
          <p:cNvSpPr>
            <a:spLocks noGrp="1"/>
          </p:cNvSpPr>
          <p:nvPr>
            <p:ph type="body" idx="1"/>
          </p:nvPr>
        </p:nvSpPr>
        <p:spPr>
          <a:xfrm>
            <a:off x="548700" y="2696194"/>
            <a:ext cx="5935868" cy="1371600"/>
          </a:xfrm>
        </p:spPr>
        <p:txBody>
          <a:bodyPr/>
          <a:lstStyle/>
          <a:p>
            <a:r>
              <a:rPr lang="en-US" dirty="0"/>
              <a:t>Involves both local and global path planning</a:t>
            </a:r>
          </a:p>
          <a:p>
            <a:r>
              <a:rPr lang="en-US" dirty="0"/>
              <a:t>Dynamic variants of RRT: ERRT, DRRT, RRT</a:t>
            </a:r>
            <a:r>
              <a:rPr lang="en-US" baseline="30000" dirty="0"/>
              <a:t>X</a:t>
            </a:r>
            <a:endParaRPr lang="en-US" dirty="0"/>
          </a:p>
          <a:p>
            <a:endParaRPr lang="en-US" dirty="0"/>
          </a:p>
        </p:txBody>
      </p:sp>
      <p:sp>
        <p:nvSpPr>
          <p:cNvPr id="5" name="Slide Number Placeholder 4">
            <a:extLst>
              <a:ext uri="{FF2B5EF4-FFF2-40B4-BE49-F238E27FC236}">
                <a16:creationId xmlns:a16="http://schemas.microsoft.com/office/drawing/2014/main" id="{8A1C4AA8-ED41-45E0-8BDC-E48D3A1F6E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7170" name="Picture 2" descr="Related image">
            <a:extLst>
              <a:ext uri="{FF2B5EF4-FFF2-40B4-BE49-F238E27FC236}">
                <a16:creationId xmlns:a16="http://schemas.microsoft.com/office/drawing/2014/main" id="{0BB2A517-DC3D-4E58-8E7B-3C74067BF51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b="10686"/>
          <a:stretch/>
        </p:blipFill>
        <p:spPr bwMode="auto">
          <a:xfrm>
            <a:off x="6690944" y="2326219"/>
            <a:ext cx="1805516" cy="1741579"/>
          </a:xfrm>
          <a:prstGeom prst="round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82804C06-4DBF-4706-809D-EDEE3CC6A732}"/>
              </a:ext>
            </a:extLst>
          </p:cNvPr>
          <p:cNvCxnSpPr>
            <a:cxnSpLocks/>
          </p:cNvCxnSpPr>
          <p:nvPr/>
        </p:nvCxnSpPr>
        <p:spPr>
          <a:xfrm>
            <a:off x="2589901" y="3214776"/>
            <a:ext cx="516466" cy="0"/>
          </a:xfrm>
          <a:prstGeom prst="line">
            <a:avLst/>
          </a:prstGeom>
          <a:ln w="38100">
            <a:solidFill>
              <a:srgbClr val="FE6E0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6E1E53E-3938-4601-A128-BB6D273D5F07}"/>
              </a:ext>
            </a:extLst>
          </p:cNvPr>
          <p:cNvCxnSpPr>
            <a:cxnSpLocks/>
          </p:cNvCxnSpPr>
          <p:nvPr/>
        </p:nvCxnSpPr>
        <p:spPr>
          <a:xfrm>
            <a:off x="3597434" y="3214776"/>
            <a:ext cx="668866" cy="0"/>
          </a:xfrm>
          <a:prstGeom prst="line">
            <a:avLst/>
          </a:prstGeom>
          <a:ln w="38100">
            <a:solidFill>
              <a:srgbClr val="FFD10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F7230C7-AFE0-48E3-9042-6AABD47D98D8}"/>
              </a:ext>
            </a:extLst>
          </p:cNvPr>
          <p:cNvGrpSpPr/>
          <p:nvPr/>
        </p:nvGrpSpPr>
        <p:grpSpPr>
          <a:xfrm>
            <a:off x="587375" y="1454594"/>
            <a:ext cx="2707534" cy="1370899"/>
            <a:chOff x="553507" y="1327590"/>
            <a:chExt cx="2707534" cy="1370899"/>
          </a:xfrm>
        </p:grpSpPr>
        <p:sp>
          <p:nvSpPr>
            <p:cNvPr id="14" name="Speech Bubble: Rectangle with Corners Rounded 13">
              <a:extLst>
                <a:ext uri="{FF2B5EF4-FFF2-40B4-BE49-F238E27FC236}">
                  <a16:creationId xmlns:a16="http://schemas.microsoft.com/office/drawing/2014/main" id="{CF0FAC10-454D-405F-856D-58FA4C6CA0FA}"/>
                </a:ext>
              </a:extLst>
            </p:cNvPr>
            <p:cNvSpPr/>
            <p:nvPr/>
          </p:nvSpPr>
          <p:spPr>
            <a:xfrm>
              <a:off x="595681" y="1327590"/>
              <a:ext cx="2586727" cy="1370899"/>
            </a:xfrm>
            <a:custGeom>
              <a:avLst/>
              <a:gdLst>
                <a:gd name="connsiteX0" fmla="*/ 0 w 2556767"/>
                <a:gd name="connsiteY0" fmla="*/ 210757 h 1264519"/>
                <a:gd name="connsiteX1" fmla="*/ 210757 w 2556767"/>
                <a:gd name="connsiteY1" fmla="*/ 0 h 1264519"/>
                <a:gd name="connsiteX2" fmla="*/ 1491447 w 2556767"/>
                <a:gd name="connsiteY2" fmla="*/ 0 h 1264519"/>
                <a:gd name="connsiteX3" fmla="*/ 1491447 w 2556767"/>
                <a:gd name="connsiteY3" fmla="*/ 0 h 1264519"/>
                <a:gd name="connsiteX4" fmla="*/ 2130639 w 2556767"/>
                <a:gd name="connsiteY4" fmla="*/ 0 h 1264519"/>
                <a:gd name="connsiteX5" fmla="*/ 2346010 w 2556767"/>
                <a:gd name="connsiteY5" fmla="*/ 0 h 1264519"/>
                <a:gd name="connsiteX6" fmla="*/ 2556767 w 2556767"/>
                <a:gd name="connsiteY6" fmla="*/ 210757 h 1264519"/>
                <a:gd name="connsiteX7" fmla="*/ 2556767 w 2556767"/>
                <a:gd name="connsiteY7" fmla="*/ 737636 h 1264519"/>
                <a:gd name="connsiteX8" fmla="*/ 2556767 w 2556767"/>
                <a:gd name="connsiteY8" fmla="*/ 737636 h 1264519"/>
                <a:gd name="connsiteX9" fmla="*/ 2556767 w 2556767"/>
                <a:gd name="connsiteY9" fmla="*/ 1053766 h 1264519"/>
                <a:gd name="connsiteX10" fmla="*/ 2556767 w 2556767"/>
                <a:gd name="connsiteY10" fmla="*/ 1053762 h 1264519"/>
                <a:gd name="connsiteX11" fmla="*/ 2346010 w 2556767"/>
                <a:gd name="connsiteY11" fmla="*/ 1264519 h 1264519"/>
                <a:gd name="connsiteX12" fmla="*/ 2130639 w 2556767"/>
                <a:gd name="connsiteY12" fmla="*/ 1264519 h 1264519"/>
                <a:gd name="connsiteX13" fmla="*/ 2206746 w 2556767"/>
                <a:gd name="connsiteY13" fmla="*/ 1703585 h 1264519"/>
                <a:gd name="connsiteX14" fmla="*/ 1491447 w 2556767"/>
                <a:gd name="connsiteY14" fmla="*/ 1264519 h 1264519"/>
                <a:gd name="connsiteX15" fmla="*/ 210757 w 2556767"/>
                <a:gd name="connsiteY15" fmla="*/ 1264519 h 1264519"/>
                <a:gd name="connsiteX16" fmla="*/ 0 w 2556767"/>
                <a:gd name="connsiteY16" fmla="*/ 1053762 h 1264519"/>
                <a:gd name="connsiteX17" fmla="*/ 0 w 2556767"/>
                <a:gd name="connsiteY17" fmla="*/ 1053766 h 1264519"/>
                <a:gd name="connsiteX18" fmla="*/ 0 w 2556767"/>
                <a:gd name="connsiteY18" fmla="*/ 737636 h 1264519"/>
                <a:gd name="connsiteX19" fmla="*/ 0 w 2556767"/>
                <a:gd name="connsiteY19" fmla="*/ 737636 h 1264519"/>
                <a:gd name="connsiteX20" fmla="*/ 0 w 2556767"/>
                <a:gd name="connsiteY20" fmla="*/ 210757 h 1264519"/>
                <a:gd name="connsiteX0" fmla="*/ 0 w 2556767"/>
                <a:gd name="connsiteY0" fmla="*/ 210757 h 1703585"/>
                <a:gd name="connsiteX1" fmla="*/ 210757 w 2556767"/>
                <a:gd name="connsiteY1" fmla="*/ 0 h 1703585"/>
                <a:gd name="connsiteX2" fmla="*/ 1491447 w 2556767"/>
                <a:gd name="connsiteY2" fmla="*/ 0 h 1703585"/>
                <a:gd name="connsiteX3" fmla="*/ 1491447 w 2556767"/>
                <a:gd name="connsiteY3" fmla="*/ 0 h 1703585"/>
                <a:gd name="connsiteX4" fmla="*/ 2130639 w 2556767"/>
                <a:gd name="connsiteY4" fmla="*/ 0 h 1703585"/>
                <a:gd name="connsiteX5" fmla="*/ 2346010 w 2556767"/>
                <a:gd name="connsiteY5" fmla="*/ 0 h 1703585"/>
                <a:gd name="connsiteX6" fmla="*/ 2556767 w 2556767"/>
                <a:gd name="connsiteY6" fmla="*/ 210757 h 1703585"/>
                <a:gd name="connsiteX7" fmla="*/ 2556767 w 2556767"/>
                <a:gd name="connsiteY7" fmla="*/ 737636 h 1703585"/>
                <a:gd name="connsiteX8" fmla="*/ 2556767 w 2556767"/>
                <a:gd name="connsiteY8" fmla="*/ 737636 h 1703585"/>
                <a:gd name="connsiteX9" fmla="*/ 2556767 w 2556767"/>
                <a:gd name="connsiteY9" fmla="*/ 1053766 h 1703585"/>
                <a:gd name="connsiteX10" fmla="*/ 2556767 w 2556767"/>
                <a:gd name="connsiteY10" fmla="*/ 1053762 h 1703585"/>
                <a:gd name="connsiteX11" fmla="*/ 2346010 w 2556767"/>
                <a:gd name="connsiteY11" fmla="*/ 1264519 h 1703585"/>
                <a:gd name="connsiteX12" fmla="*/ 2130639 w 2556767"/>
                <a:gd name="connsiteY12" fmla="*/ 1264519 h 1703585"/>
                <a:gd name="connsiteX13" fmla="*/ 2206746 w 2556767"/>
                <a:gd name="connsiteY13" fmla="*/ 1703585 h 1703585"/>
                <a:gd name="connsiteX14" fmla="*/ 1796247 w 2556767"/>
                <a:gd name="connsiteY14" fmla="*/ 1264519 h 1703585"/>
                <a:gd name="connsiteX15" fmla="*/ 210757 w 2556767"/>
                <a:gd name="connsiteY15" fmla="*/ 1264519 h 1703585"/>
                <a:gd name="connsiteX16" fmla="*/ 0 w 2556767"/>
                <a:gd name="connsiteY16" fmla="*/ 1053762 h 1703585"/>
                <a:gd name="connsiteX17" fmla="*/ 0 w 2556767"/>
                <a:gd name="connsiteY17" fmla="*/ 1053766 h 1703585"/>
                <a:gd name="connsiteX18" fmla="*/ 0 w 2556767"/>
                <a:gd name="connsiteY18" fmla="*/ 737636 h 1703585"/>
                <a:gd name="connsiteX19" fmla="*/ 0 w 2556767"/>
                <a:gd name="connsiteY19" fmla="*/ 737636 h 1703585"/>
                <a:gd name="connsiteX20" fmla="*/ 0 w 2556767"/>
                <a:gd name="connsiteY20" fmla="*/ 210757 h 1703585"/>
                <a:gd name="connsiteX0" fmla="*/ 0 w 2556767"/>
                <a:gd name="connsiteY0" fmla="*/ 210757 h 1576973"/>
                <a:gd name="connsiteX1" fmla="*/ 210757 w 2556767"/>
                <a:gd name="connsiteY1" fmla="*/ 0 h 1576973"/>
                <a:gd name="connsiteX2" fmla="*/ 1491447 w 2556767"/>
                <a:gd name="connsiteY2" fmla="*/ 0 h 1576973"/>
                <a:gd name="connsiteX3" fmla="*/ 1491447 w 2556767"/>
                <a:gd name="connsiteY3" fmla="*/ 0 h 1576973"/>
                <a:gd name="connsiteX4" fmla="*/ 2130639 w 2556767"/>
                <a:gd name="connsiteY4" fmla="*/ 0 h 1576973"/>
                <a:gd name="connsiteX5" fmla="*/ 2346010 w 2556767"/>
                <a:gd name="connsiteY5" fmla="*/ 0 h 1576973"/>
                <a:gd name="connsiteX6" fmla="*/ 2556767 w 2556767"/>
                <a:gd name="connsiteY6" fmla="*/ 210757 h 1576973"/>
                <a:gd name="connsiteX7" fmla="*/ 2556767 w 2556767"/>
                <a:gd name="connsiteY7" fmla="*/ 737636 h 1576973"/>
                <a:gd name="connsiteX8" fmla="*/ 2556767 w 2556767"/>
                <a:gd name="connsiteY8" fmla="*/ 737636 h 1576973"/>
                <a:gd name="connsiteX9" fmla="*/ 2556767 w 2556767"/>
                <a:gd name="connsiteY9" fmla="*/ 1053766 h 1576973"/>
                <a:gd name="connsiteX10" fmla="*/ 2556767 w 2556767"/>
                <a:gd name="connsiteY10" fmla="*/ 1053762 h 1576973"/>
                <a:gd name="connsiteX11" fmla="*/ 2346010 w 2556767"/>
                <a:gd name="connsiteY11" fmla="*/ 1264519 h 1576973"/>
                <a:gd name="connsiteX12" fmla="*/ 2130639 w 2556767"/>
                <a:gd name="connsiteY12" fmla="*/ 1264519 h 1576973"/>
                <a:gd name="connsiteX13" fmla="*/ 2123061 w 2556767"/>
                <a:gd name="connsiteY13" fmla="*/ 1576973 h 1576973"/>
                <a:gd name="connsiteX14" fmla="*/ 1796247 w 2556767"/>
                <a:gd name="connsiteY14" fmla="*/ 1264519 h 1576973"/>
                <a:gd name="connsiteX15" fmla="*/ 210757 w 2556767"/>
                <a:gd name="connsiteY15" fmla="*/ 1264519 h 1576973"/>
                <a:gd name="connsiteX16" fmla="*/ 0 w 2556767"/>
                <a:gd name="connsiteY16" fmla="*/ 1053762 h 1576973"/>
                <a:gd name="connsiteX17" fmla="*/ 0 w 2556767"/>
                <a:gd name="connsiteY17" fmla="*/ 1053766 h 1576973"/>
                <a:gd name="connsiteX18" fmla="*/ 0 w 2556767"/>
                <a:gd name="connsiteY18" fmla="*/ 737636 h 1576973"/>
                <a:gd name="connsiteX19" fmla="*/ 0 w 2556767"/>
                <a:gd name="connsiteY19" fmla="*/ 737636 h 1576973"/>
                <a:gd name="connsiteX20" fmla="*/ 0 w 2556767"/>
                <a:gd name="connsiteY20" fmla="*/ 210757 h 157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6767" h="1576973">
                  <a:moveTo>
                    <a:pt x="0" y="210757"/>
                  </a:moveTo>
                  <a:cubicBezTo>
                    <a:pt x="0" y="94359"/>
                    <a:pt x="94359" y="0"/>
                    <a:pt x="210757" y="0"/>
                  </a:cubicBezTo>
                  <a:lnTo>
                    <a:pt x="1491447" y="0"/>
                  </a:lnTo>
                  <a:lnTo>
                    <a:pt x="1491447" y="0"/>
                  </a:lnTo>
                  <a:lnTo>
                    <a:pt x="2130639" y="0"/>
                  </a:lnTo>
                  <a:lnTo>
                    <a:pt x="2346010" y="0"/>
                  </a:lnTo>
                  <a:cubicBezTo>
                    <a:pt x="2462408" y="0"/>
                    <a:pt x="2556767" y="94359"/>
                    <a:pt x="2556767" y="210757"/>
                  </a:cubicBezTo>
                  <a:lnTo>
                    <a:pt x="2556767" y="737636"/>
                  </a:lnTo>
                  <a:lnTo>
                    <a:pt x="2556767" y="737636"/>
                  </a:lnTo>
                  <a:lnTo>
                    <a:pt x="2556767" y="1053766"/>
                  </a:lnTo>
                  <a:lnTo>
                    <a:pt x="2556767" y="1053762"/>
                  </a:lnTo>
                  <a:cubicBezTo>
                    <a:pt x="2556767" y="1170160"/>
                    <a:pt x="2462408" y="1264519"/>
                    <a:pt x="2346010" y="1264519"/>
                  </a:cubicBezTo>
                  <a:lnTo>
                    <a:pt x="2130639" y="1264519"/>
                  </a:lnTo>
                  <a:lnTo>
                    <a:pt x="2123061" y="1576973"/>
                  </a:lnTo>
                  <a:lnTo>
                    <a:pt x="1796247" y="1264519"/>
                  </a:lnTo>
                  <a:lnTo>
                    <a:pt x="210757" y="1264519"/>
                  </a:lnTo>
                  <a:cubicBezTo>
                    <a:pt x="94359" y="1264519"/>
                    <a:pt x="0" y="1170160"/>
                    <a:pt x="0" y="1053762"/>
                  </a:cubicBezTo>
                  <a:lnTo>
                    <a:pt x="0" y="1053766"/>
                  </a:lnTo>
                  <a:lnTo>
                    <a:pt x="0" y="737636"/>
                  </a:lnTo>
                  <a:lnTo>
                    <a:pt x="0" y="737636"/>
                  </a:lnTo>
                  <a:lnTo>
                    <a:pt x="0" y="210757"/>
                  </a:lnTo>
                  <a:close/>
                </a:path>
              </a:pathLst>
            </a:custGeom>
            <a:solidFill>
              <a:srgbClr val="F55C21"/>
            </a:solidFill>
            <a:ln>
              <a:solidFill>
                <a:srgbClr val="FE6E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9AEA603E-CE2A-48EC-980A-2CA799B84526}"/>
                </a:ext>
              </a:extLst>
            </p:cNvPr>
            <p:cNvSpPr/>
            <p:nvPr/>
          </p:nvSpPr>
          <p:spPr>
            <a:xfrm>
              <a:off x="553507" y="1380824"/>
              <a:ext cx="2707534" cy="954107"/>
            </a:xfrm>
            <a:prstGeom prst="rect">
              <a:avLst/>
            </a:prstGeom>
          </p:spPr>
          <p:txBody>
            <a:bodyPr wrap="square">
              <a:spAutoFit/>
            </a:bodyPr>
            <a:lstStyle/>
            <a:p>
              <a:pPr algn="ctr"/>
              <a:r>
                <a:rPr lang="en-US" b="1" dirty="0">
                  <a:solidFill>
                    <a:schemeClr val="tx1"/>
                  </a:solidFill>
                </a:rPr>
                <a:t>Using updated information </a:t>
              </a:r>
              <a:r>
                <a:rPr lang="en-US" dirty="0">
                  <a:solidFill>
                    <a:schemeClr val="tx1"/>
                  </a:solidFill>
                </a:rPr>
                <a:t>collected from sensors to </a:t>
              </a:r>
              <a:r>
                <a:rPr lang="en-US" b="1" dirty="0">
                  <a:solidFill>
                    <a:schemeClr val="tx1"/>
                  </a:solidFill>
                </a:rPr>
                <a:t>create a localized path</a:t>
              </a:r>
              <a:r>
                <a:rPr lang="en-US" dirty="0">
                  <a:solidFill>
                    <a:schemeClr val="tx1"/>
                  </a:solidFill>
                </a:rPr>
                <a:t> to avoid obstacles</a:t>
              </a:r>
            </a:p>
          </p:txBody>
        </p:sp>
      </p:grpSp>
      <p:grpSp>
        <p:nvGrpSpPr>
          <p:cNvPr id="19" name="Group 18">
            <a:extLst>
              <a:ext uri="{FF2B5EF4-FFF2-40B4-BE49-F238E27FC236}">
                <a16:creationId xmlns:a16="http://schemas.microsoft.com/office/drawing/2014/main" id="{E9C010E3-B507-485B-A72A-76B7887399C8}"/>
              </a:ext>
            </a:extLst>
          </p:cNvPr>
          <p:cNvGrpSpPr/>
          <p:nvPr/>
        </p:nvGrpSpPr>
        <p:grpSpPr>
          <a:xfrm>
            <a:off x="3600609" y="1456708"/>
            <a:ext cx="2920999" cy="1372658"/>
            <a:chOff x="3600609" y="1456708"/>
            <a:chExt cx="2920999" cy="1372658"/>
          </a:xfrm>
        </p:grpSpPr>
        <p:sp>
          <p:nvSpPr>
            <p:cNvPr id="16" name="Speech Bubble: Rectangle with Corners Rounded 15">
              <a:extLst>
                <a:ext uri="{FF2B5EF4-FFF2-40B4-BE49-F238E27FC236}">
                  <a16:creationId xmlns:a16="http://schemas.microsoft.com/office/drawing/2014/main" id="{F36D9E55-122E-457D-9872-8F3ECA2283F5}"/>
                </a:ext>
              </a:extLst>
            </p:cNvPr>
            <p:cNvSpPr/>
            <p:nvPr/>
          </p:nvSpPr>
          <p:spPr>
            <a:xfrm>
              <a:off x="3600609" y="1456708"/>
              <a:ext cx="2920999" cy="1372658"/>
            </a:xfrm>
            <a:custGeom>
              <a:avLst/>
              <a:gdLst>
                <a:gd name="connsiteX0" fmla="*/ 0 w 2920999"/>
                <a:gd name="connsiteY0" fmla="*/ 183843 h 1103033"/>
                <a:gd name="connsiteX1" fmla="*/ 183843 w 2920999"/>
                <a:gd name="connsiteY1" fmla="*/ 0 h 1103033"/>
                <a:gd name="connsiteX2" fmla="*/ 486833 w 2920999"/>
                <a:gd name="connsiteY2" fmla="*/ 0 h 1103033"/>
                <a:gd name="connsiteX3" fmla="*/ 486833 w 2920999"/>
                <a:gd name="connsiteY3" fmla="*/ 0 h 1103033"/>
                <a:gd name="connsiteX4" fmla="*/ 1217083 w 2920999"/>
                <a:gd name="connsiteY4" fmla="*/ 0 h 1103033"/>
                <a:gd name="connsiteX5" fmla="*/ 2737156 w 2920999"/>
                <a:gd name="connsiteY5" fmla="*/ 0 h 1103033"/>
                <a:gd name="connsiteX6" fmla="*/ 2920999 w 2920999"/>
                <a:gd name="connsiteY6" fmla="*/ 183843 h 1103033"/>
                <a:gd name="connsiteX7" fmla="*/ 2920999 w 2920999"/>
                <a:gd name="connsiteY7" fmla="*/ 643436 h 1103033"/>
                <a:gd name="connsiteX8" fmla="*/ 2920999 w 2920999"/>
                <a:gd name="connsiteY8" fmla="*/ 643436 h 1103033"/>
                <a:gd name="connsiteX9" fmla="*/ 2920999 w 2920999"/>
                <a:gd name="connsiteY9" fmla="*/ 919194 h 1103033"/>
                <a:gd name="connsiteX10" fmla="*/ 2920999 w 2920999"/>
                <a:gd name="connsiteY10" fmla="*/ 919190 h 1103033"/>
                <a:gd name="connsiteX11" fmla="*/ 2737156 w 2920999"/>
                <a:gd name="connsiteY11" fmla="*/ 1103033 h 1103033"/>
                <a:gd name="connsiteX12" fmla="*/ 1217083 w 2920999"/>
                <a:gd name="connsiteY12" fmla="*/ 1103033 h 1103033"/>
                <a:gd name="connsiteX13" fmla="*/ 488858 w 2920999"/>
                <a:gd name="connsiteY13" fmla="*/ 1372658 h 1103033"/>
                <a:gd name="connsiteX14" fmla="*/ 486833 w 2920999"/>
                <a:gd name="connsiteY14" fmla="*/ 1103033 h 1103033"/>
                <a:gd name="connsiteX15" fmla="*/ 183843 w 2920999"/>
                <a:gd name="connsiteY15" fmla="*/ 1103033 h 1103033"/>
                <a:gd name="connsiteX16" fmla="*/ 0 w 2920999"/>
                <a:gd name="connsiteY16" fmla="*/ 919190 h 1103033"/>
                <a:gd name="connsiteX17" fmla="*/ 0 w 2920999"/>
                <a:gd name="connsiteY17" fmla="*/ 919194 h 1103033"/>
                <a:gd name="connsiteX18" fmla="*/ 0 w 2920999"/>
                <a:gd name="connsiteY18" fmla="*/ 643436 h 1103033"/>
                <a:gd name="connsiteX19" fmla="*/ 0 w 2920999"/>
                <a:gd name="connsiteY19" fmla="*/ 643436 h 1103033"/>
                <a:gd name="connsiteX20" fmla="*/ 0 w 2920999"/>
                <a:gd name="connsiteY20" fmla="*/ 183843 h 1103033"/>
                <a:gd name="connsiteX0" fmla="*/ 0 w 2920999"/>
                <a:gd name="connsiteY0" fmla="*/ 183843 h 1372658"/>
                <a:gd name="connsiteX1" fmla="*/ 183843 w 2920999"/>
                <a:gd name="connsiteY1" fmla="*/ 0 h 1372658"/>
                <a:gd name="connsiteX2" fmla="*/ 486833 w 2920999"/>
                <a:gd name="connsiteY2" fmla="*/ 0 h 1372658"/>
                <a:gd name="connsiteX3" fmla="*/ 486833 w 2920999"/>
                <a:gd name="connsiteY3" fmla="*/ 0 h 1372658"/>
                <a:gd name="connsiteX4" fmla="*/ 1217083 w 2920999"/>
                <a:gd name="connsiteY4" fmla="*/ 0 h 1372658"/>
                <a:gd name="connsiteX5" fmla="*/ 2737156 w 2920999"/>
                <a:gd name="connsiteY5" fmla="*/ 0 h 1372658"/>
                <a:gd name="connsiteX6" fmla="*/ 2920999 w 2920999"/>
                <a:gd name="connsiteY6" fmla="*/ 183843 h 1372658"/>
                <a:gd name="connsiteX7" fmla="*/ 2920999 w 2920999"/>
                <a:gd name="connsiteY7" fmla="*/ 643436 h 1372658"/>
                <a:gd name="connsiteX8" fmla="*/ 2920999 w 2920999"/>
                <a:gd name="connsiteY8" fmla="*/ 643436 h 1372658"/>
                <a:gd name="connsiteX9" fmla="*/ 2920999 w 2920999"/>
                <a:gd name="connsiteY9" fmla="*/ 919194 h 1372658"/>
                <a:gd name="connsiteX10" fmla="*/ 2920999 w 2920999"/>
                <a:gd name="connsiteY10" fmla="*/ 919190 h 1372658"/>
                <a:gd name="connsiteX11" fmla="*/ 2737156 w 2920999"/>
                <a:gd name="connsiteY11" fmla="*/ 1103033 h 1372658"/>
                <a:gd name="connsiteX12" fmla="*/ 836083 w 2920999"/>
                <a:gd name="connsiteY12" fmla="*/ 1119967 h 1372658"/>
                <a:gd name="connsiteX13" fmla="*/ 488858 w 2920999"/>
                <a:gd name="connsiteY13" fmla="*/ 1372658 h 1372658"/>
                <a:gd name="connsiteX14" fmla="*/ 486833 w 2920999"/>
                <a:gd name="connsiteY14" fmla="*/ 1103033 h 1372658"/>
                <a:gd name="connsiteX15" fmla="*/ 183843 w 2920999"/>
                <a:gd name="connsiteY15" fmla="*/ 1103033 h 1372658"/>
                <a:gd name="connsiteX16" fmla="*/ 0 w 2920999"/>
                <a:gd name="connsiteY16" fmla="*/ 919190 h 1372658"/>
                <a:gd name="connsiteX17" fmla="*/ 0 w 2920999"/>
                <a:gd name="connsiteY17" fmla="*/ 919194 h 1372658"/>
                <a:gd name="connsiteX18" fmla="*/ 0 w 2920999"/>
                <a:gd name="connsiteY18" fmla="*/ 643436 h 1372658"/>
                <a:gd name="connsiteX19" fmla="*/ 0 w 2920999"/>
                <a:gd name="connsiteY19" fmla="*/ 643436 h 1372658"/>
                <a:gd name="connsiteX20" fmla="*/ 0 w 2920999"/>
                <a:gd name="connsiteY20" fmla="*/ 183843 h 137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0999" h="1372658">
                  <a:moveTo>
                    <a:pt x="0" y="183843"/>
                  </a:moveTo>
                  <a:cubicBezTo>
                    <a:pt x="0" y="82309"/>
                    <a:pt x="82309" y="0"/>
                    <a:pt x="183843" y="0"/>
                  </a:cubicBezTo>
                  <a:lnTo>
                    <a:pt x="486833" y="0"/>
                  </a:lnTo>
                  <a:lnTo>
                    <a:pt x="486833" y="0"/>
                  </a:lnTo>
                  <a:lnTo>
                    <a:pt x="1217083" y="0"/>
                  </a:lnTo>
                  <a:lnTo>
                    <a:pt x="2737156" y="0"/>
                  </a:lnTo>
                  <a:cubicBezTo>
                    <a:pt x="2838690" y="0"/>
                    <a:pt x="2920999" y="82309"/>
                    <a:pt x="2920999" y="183843"/>
                  </a:cubicBezTo>
                  <a:lnTo>
                    <a:pt x="2920999" y="643436"/>
                  </a:lnTo>
                  <a:lnTo>
                    <a:pt x="2920999" y="643436"/>
                  </a:lnTo>
                  <a:lnTo>
                    <a:pt x="2920999" y="919194"/>
                  </a:lnTo>
                  <a:lnTo>
                    <a:pt x="2920999" y="919190"/>
                  </a:lnTo>
                  <a:cubicBezTo>
                    <a:pt x="2920999" y="1020724"/>
                    <a:pt x="2838690" y="1103033"/>
                    <a:pt x="2737156" y="1103033"/>
                  </a:cubicBezTo>
                  <a:lnTo>
                    <a:pt x="836083" y="1119967"/>
                  </a:lnTo>
                  <a:lnTo>
                    <a:pt x="488858" y="1372658"/>
                  </a:lnTo>
                  <a:lnTo>
                    <a:pt x="486833" y="1103033"/>
                  </a:lnTo>
                  <a:lnTo>
                    <a:pt x="183843" y="1103033"/>
                  </a:lnTo>
                  <a:cubicBezTo>
                    <a:pt x="82309" y="1103033"/>
                    <a:pt x="0" y="1020724"/>
                    <a:pt x="0" y="919190"/>
                  </a:cubicBezTo>
                  <a:lnTo>
                    <a:pt x="0" y="919194"/>
                  </a:lnTo>
                  <a:lnTo>
                    <a:pt x="0" y="643436"/>
                  </a:lnTo>
                  <a:lnTo>
                    <a:pt x="0" y="643436"/>
                  </a:lnTo>
                  <a:lnTo>
                    <a:pt x="0" y="183843"/>
                  </a:lnTo>
                  <a:close/>
                </a:path>
              </a:pathLst>
            </a:custGeom>
            <a:solidFill>
              <a:srgbClr val="FFD102"/>
            </a:solidFill>
            <a:ln>
              <a:solidFill>
                <a:srgbClr val="FFD1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1BDA3B1-86E3-45D7-95D4-DF5F5B1FDC47}"/>
                </a:ext>
              </a:extLst>
            </p:cNvPr>
            <p:cNvSpPr/>
            <p:nvPr/>
          </p:nvSpPr>
          <p:spPr>
            <a:xfrm>
              <a:off x="3600609" y="1524325"/>
              <a:ext cx="2920999" cy="954107"/>
            </a:xfrm>
            <a:prstGeom prst="rect">
              <a:avLst/>
            </a:prstGeom>
          </p:spPr>
          <p:txBody>
            <a:bodyPr wrap="square">
              <a:spAutoFit/>
            </a:bodyPr>
            <a:lstStyle/>
            <a:p>
              <a:pPr algn="ctr"/>
              <a:r>
                <a:rPr lang="en-US" dirty="0">
                  <a:solidFill>
                    <a:schemeClr val="tx1"/>
                  </a:solidFill>
                </a:rPr>
                <a:t>Generate a </a:t>
              </a:r>
              <a:r>
                <a:rPr lang="en-US" b="1" dirty="0">
                  <a:solidFill>
                    <a:schemeClr val="tx1"/>
                  </a:solidFill>
                </a:rPr>
                <a:t>collision-free path from the start pose to end pose </a:t>
              </a:r>
              <a:r>
                <a:rPr lang="en-US" dirty="0">
                  <a:solidFill>
                    <a:schemeClr val="tx1"/>
                  </a:solidFill>
                </a:rPr>
                <a:t>based on the known information of its environment. </a:t>
              </a:r>
            </a:p>
          </p:txBody>
        </p:sp>
      </p:grpSp>
    </p:spTree>
    <p:custDataLst>
      <p:tags r:id="rId1"/>
    </p:custDataLst>
    <p:extLst>
      <p:ext uri="{BB962C8B-B14F-4D97-AF65-F5344CB8AC3E}">
        <p14:creationId xmlns:p14="http://schemas.microsoft.com/office/powerpoint/2010/main" val="111857906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anim calcmode="lin" valueType="num">
                                      <p:cBhvr>
                                        <p:cTn id="15" dur="500" fill="hold"/>
                                        <p:tgtEl>
                                          <p:spTgt spid="17"/>
                                        </p:tgtEl>
                                        <p:attrNameLst>
                                          <p:attrName>ppt_x</p:attrName>
                                        </p:attrNameLst>
                                      </p:cBhvr>
                                      <p:tavLst>
                                        <p:tav tm="0">
                                          <p:val>
                                            <p:strVal val="#ppt_x"/>
                                          </p:val>
                                        </p:tav>
                                        <p:tav tm="100000">
                                          <p:val>
                                            <p:strVal val="#ppt_x"/>
                                          </p:val>
                                        </p:tav>
                                      </p:tavLst>
                                    </p:anim>
                                    <p:anim calcmode="lin" valueType="num">
                                      <p:cBhvr>
                                        <p:cTn id="16"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ctrTitle"/>
          </p:nvPr>
        </p:nvSpPr>
        <p:spPr>
          <a:xfrm>
            <a:off x="1735925" y="1126150"/>
            <a:ext cx="5672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en-US" dirty="0"/>
              <a:t>2-D DEVELOPMENT</a:t>
            </a:r>
            <a:endParaRPr dirty="0"/>
          </a:p>
        </p:txBody>
      </p:sp>
      <p:sp>
        <p:nvSpPr>
          <p:cNvPr id="129" name="Google Shape;129;p16"/>
          <p:cNvSpPr txBox="1">
            <a:spLocks noGrp="1"/>
          </p:cNvSpPr>
          <p:nvPr>
            <p:ph type="subTitle" idx="1"/>
          </p:nvPr>
        </p:nvSpPr>
        <p:spPr>
          <a:xfrm>
            <a:off x="1735925" y="2665541"/>
            <a:ext cx="5672100" cy="784800"/>
          </a:xfrm>
          <a:prstGeom prst="rect">
            <a:avLst/>
          </a:prstGeom>
        </p:spPr>
        <p:txBody>
          <a:bodyPr spcFirstLastPara="1" wrap="square" lIns="91425" tIns="91425" rIns="91425" bIns="91425" anchor="t" anchorCtr="0">
            <a:noAutofit/>
          </a:bodyPr>
          <a:lstStyle/>
          <a:p>
            <a:pPr marL="0" indent="0"/>
            <a:r>
              <a:rPr lang="fr-FR" dirty="0">
                <a:solidFill>
                  <a:schemeClr val="bg1"/>
                </a:solidFill>
              </a:rPr>
              <a:t>Applicable for surface mobile robots</a:t>
            </a:r>
          </a:p>
        </p:txBody>
      </p:sp>
      <p:cxnSp>
        <p:nvCxnSpPr>
          <p:cNvPr id="5" name="Straight Arrow Connector 4">
            <a:extLst>
              <a:ext uri="{FF2B5EF4-FFF2-40B4-BE49-F238E27FC236}">
                <a16:creationId xmlns:a16="http://schemas.microsoft.com/office/drawing/2014/main" id="{C6268668-FAF6-4B61-B662-C16F0A086F2B}"/>
              </a:ext>
            </a:extLst>
          </p:cNvPr>
          <p:cNvCxnSpPr/>
          <p:nvPr/>
        </p:nvCxnSpPr>
        <p:spPr>
          <a:xfrm flipV="1">
            <a:off x="4466142" y="4288367"/>
            <a:ext cx="0" cy="65193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44543B-354C-44C8-8C66-9B73037EAC98}"/>
              </a:ext>
            </a:extLst>
          </p:cNvPr>
          <p:cNvCxnSpPr>
            <a:cxnSpLocks/>
          </p:cNvCxnSpPr>
          <p:nvPr/>
        </p:nvCxnSpPr>
        <p:spPr>
          <a:xfrm flipV="1">
            <a:off x="4195209" y="4715934"/>
            <a:ext cx="753532"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96DE50D-CCE2-4023-AFD7-680E6073E542}"/>
              </a:ext>
            </a:extLst>
          </p:cNvPr>
          <p:cNvSpPr txBox="1"/>
          <p:nvPr/>
        </p:nvSpPr>
        <p:spPr>
          <a:xfrm>
            <a:off x="4783616" y="4365195"/>
            <a:ext cx="114274" cy="307777"/>
          </a:xfrm>
          <a:prstGeom prst="rect">
            <a:avLst/>
          </a:prstGeom>
          <a:noFill/>
        </p:spPr>
        <p:txBody>
          <a:bodyPr wrap="square" rtlCol="0">
            <a:spAutoFit/>
          </a:bodyPr>
          <a:lstStyle/>
          <a:p>
            <a:r>
              <a:rPr lang="en-US" dirty="0">
                <a:solidFill>
                  <a:schemeClr val="bg1"/>
                </a:solidFill>
              </a:rPr>
              <a:t>x</a:t>
            </a:r>
          </a:p>
        </p:txBody>
      </p:sp>
      <p:sp>
        <p:nvSpPr>
          <p:cNvPr id="22" name="TextBox 21">
            <a:extLst>
              <a:ext uri="{FF2B5EF4-FFF2-40B4-BE49-F238E27FC236}">
                <a16:creationId xmlns:a16="http://schemas.microsoft.com/office/drawing/2014/main" id="{3275EF00-8982-40C0-8BD2-CC490EFF16C8}"/>
              </a:ext>
            </a:extLst>
          </p:cNvPr>
          <p:cNvSpPr txBox="1"/>
          <p:nvPr/>
        </p:nvSpPr>
        <p:spPr>
          <a:xfrm>
            <a:off x="4466142" y="4057418"/>
            <a:ext cx="114274" cy="307777"/>
          </a:xfrm>
          <a:prstGeom prst="rect">
            <a:avLst/>
          </a:prstGeom>
          <a:noFill/>
        </p:spPr>
        <p:txBody>
          <a:bodyPr wrap="square" rtlCol="0">
            <a:spAutoFit/>
          </a:bodyPr>
          <a:lstStyle/>
          <a:p>
            <a:r>
              <a:rPr lang="en-US" dirty="0">
                <a:solidFill>
                  <a:schemeClr val="bg1"/>
                </a:solidFill>
              </a:rPr>
              <a:t>y</a:t>
            </a:r>
          </a:p>
        </p:txBody>
      </p:sp>
    </p:spTree>
    <p:extLst>
      <p:ext uri="{BB962C8B-B14F-4D97-AF65-F5344CB8AC3E}">
        <p14:creationId xmlns:p14="http://schemas.microsoft.com/office/powerpoint/2010/main" val="3641699277"/>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1C4AA8-ED41-45E0-8BDC-E48D3A1F6E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9" name="Picture 8">
            <a:extLst>
              <a:ext uri="{FF2B5EF4-FFF2-40B4-BE49-F238E27FC236}">
                <a16:creationId xmlns:a16="http://schemas.microsoft.com/office/drawing/2014/main" id="{81D48738-34F1-4E25-80E4-9F7108C9AD85}"/>
              </a:ext>
            </a:extLst>
          </p:cNvPr>
          <p:cNvPicPr>
            <a:picLocks noChangeAspect="1"/>
          </p:cNvPicPr>
          <p:nvPr/>
        </p:nvPicPr>
        <p:blipFill>
          <a:blip r:embed="rId3"/>
          <a:stretch>
            <a:fillRect/>
          </a:stretch>
        </p:blipFill>
        <p:spPr>
          <a:xfrm>
            <a:off x="1161195" y="1012573"/>
            <a:ext cx="6682473" cy="3496934"/>
          </a:xfrm>
          <a:prstGeom prst="rect">
            <a:avLst/>
          </a:prstGeom>
        </p:spPr>
      </p:pic>
      <p:sp>
        <p:nvSpPr>
          <p:cNvPr id="10" name="Title 4">
            <a:extLst>
              <a:ext uri="{FF2B5EF4-FFF2-40B4-BE49-F238E27FC236}">
                <a16:creationId xmlns:a16="http://schemas.microsoft.com/office/drawing/2014/main" id="{8205B0A0-C273-43C3-8311-F646BA2F9F7F}"/>
              </a:ext>
            </a:extLst>
          </p:cNvPr>
          <p:cNvSpPr>
            <a:spLocks noGrp="1"/>
          </p:cNvSpPr>
          <p:nvPr>
            <p:ph type="title"/>
          </p:nvPr>
        </p:nvSpPr>
        <p:spPr>
          <a:xfrm>
            <a:off x="549600" y="361375"/>
            <a:ext cx="7497000" cy="549600"/>
          </a:xfrm>
        </p:spPr>
        <p:txBody>
          <a:bodyPr/>
          <a:lstStyle/>
          <a:p>
            <a:r>
              <a:rPr lang="en-US" dirty="0"/>
              <a:t>Dynamic Path </a:t>
            </a:r>
            <a:r>
              <a:rPr lang="en-US" dirty="0" err="1"/>
              <a:t>Replanning</a:t>
            </a:r>
            <a:r>
              <a:rPr lang="en-US" dirty="0"/>
              <a:t> in 2-D</a:t>
            </a:r>
          </a:p>
        </p:txBody>
      </p:sp>
      <p:sp>
        <p:nvSpPr>
          <p:cNvPr id="11" name="Text Placeholder 1">
            <a:extLst>
              <a:ext uri="{FF2B5EF4-FFF2-40B4-BE49-F238E27FC236}">
                <a16:creationId xmlns:a16="http://schemas.microsoft.com/office/drawing/2014/main" id="{1181AB98-7EF6-49A2-A118-E6409609C7A3}"/>
              </a:ext>
            </a:extLst>
          </p:cNvPr>
          <p:cNvSpPr>
            <a:spLocks noGrp="1"/>
          </p:cNvSpPr>
          <p:nvPr>
            <p:ph type="body" idx="1"/>
          </p:nvPr>
        </p:nvSpPr>
        <p:spPr>
          <a:xfrm>
            <a:off x="3098837" y="920211"/>
            <a:ext cx="3228073" cy="748723"/>
          </a:xfrm>
        </p:spPr>
        <p:txBody>
          <a:bodyPr/>
          <a:lstStyle/>
          <a:p>
            <a:pPr marL="76200" indent="0">
              <a:buNone/>
            </a:pPr>
            <a:r>
              <a:rPr lang="en-US" dirty="0"/>
              <a:t>Overall Path Execution </a:t>
            </a:r>
          </a:p>
        </p:txBody>
      </p:sp>
      <p:sp>
        <p:nvSpPr>
          <p:cNvPr id="6" name="TextBox 5">
            <a:extLst>
              <a:ext uri="{FF2B5EF4-FFF2-40B4-BE49-F238E27FC236}">
                <a16:creationId xmlns:a16="http://schemas.microsoft.com/office/drawing/2014/main" id="{ABCAFAC3-554B-45CE-9C65-BDEB983DE5B6}"/>
              </a:ext>
            </a:extLst>
          </p:cNvPr>
          <p:cNvSpPr txBox="1"/>
          <p:nvPr/>
        </p:nvSpPr>
        <p:spPr>
          <a:xfrm>
            <a:off x="1107808" y="1125295"/>
            <a:ext cx="415124" cy="338554"/>
          </a:xfrm>
          <a:prstGeom prst="rect">
            <a:avLst/>
          </a:prstGeom>
          <a:noFill/>
        </p:spPr>
        <p:txBody>
          <a:bodyPr wrap="square" rtlCol="0">
            <a:spAutoFit/>
          </a:bodyPr>
          <a:lstStyle/>
          <a:p>
            <a:r>
              <a:rPr lang="en-US" sz="1600" b="1" dirty="0">
                <a:solidFill>
                  <a:srgbClr val="058AFD"/>
                </a:solidFill>
                <a:latin typeface="Encode Sans" panose="020B0604020202020204" charset="0"/>
              </a:rPr>
              <a:t>1.</a:t>
            </a:r>
          </a:p>
        </p:txBody>
      </p:sp>
      <p:sp>
        <p:nvSpPr>
          <p:cNvPr id="7" name="TextBox 6">
            <a:extLst>
              <a:ext uri="{FF2B5EF4-FFF2-40B4-BE49-F238E27FC236}">
                <a16:creationId xmlns:a16="http://schemas.microsoft.com/office/drawing/2014/main" id="{2917726F-D493-47D6-B8B3-3238DBDCEED0}"/>
              </a:ext>
            </a:extLst>
          </p:cNvPr>
          <p:cNvSpPr txBox="1"/>
          <p:nvPr/>
        </p:nvSpPr>
        <p:spPr>
          <a:xfrm>
            <a:off x="1107808" y="1925973"/>
            <a:ext cx="415124" cy="338554"/>
          </a:xfrm>
          <a:prstGeom prst="rect">
            <a:avLst/>
          </a:prstGeom>
          <a:noFill/>
        </p:spPr>
        <p:txBody>
          <a:bodyPr wrap="square" rtlCol="0">
            <a:spAutoFit/>
          </a:bodyPr>
          <a:lstStyle/>
          <a:p>
            <a:r>
              <a:rPr lang="en-US" sz="1600" b="1" dirty="0">
                <a:solidFill>
                  <a:srgbClr val="058AFD"/>
                </a:solidFill>
                <a:latin typeface="Encode Sans" panose="020B0604020202020204" charset="0"/>
              </a:rPr>
              <a:t>2.</a:t>
            </a:r>
          </a:p>
        </p:txBody>
      </p:sp>
      <p:sp>
        <p:nvSpPr>
          <p:cNvPr id="8" name="TextBox 7">
            <a:extLst>
              <a:ext uri="{FF2B5EF4-FFF2-40B4-BE49-F238E27FC236}">
                <a16:creationId xmlns:a16="http://schemas.microsoft.com/office/drawing/2014/main" id="{1AFFF2A8-60A0-49F2-B6DF-28E1CFC9291A}"/>
              </a:ext>
            </a:extLst>
          </p:cNvPr>
          <p:cNvSpPr txBox="1"/>
          <p:nvPr/>
        </p:nvSpPr>
        <p:spPr>
          <a:xfrm>
            <a:off x="1107808" y="2726651"/>
            <a:ext cx="415124" cy="338554"/>
          </a:xfrm>
          <a:prstGeom prst="rect">
            <a:avLst/>
          </a:prstGeom>
          <a:noFill/>
        </p:spPr>
        <p:txBody>
          <a:bodyPr wrap="square" rtlCol="0">
            <a:spAutoFit/>
          </a:bodyPr>
          <a:lstStyle/>
          <a:p>
            <a:r>
              <a:rPr lang="en-US" sz="1600" b="1" dirty="0">
                <a:solidFill>
                  <a:srgbClr val="058AFD"/>
                </a:solidFill>
                <a:latin typeface="Encode Sans" panose="020B0604020202020204" charset="0"/>
              </a:rPr>
              <a:t>3.</a:t>
            </a:r>
          </a:p>
        </p:txBody>
      </p:sp>
      <p:sp>
        <p:nvSpPr>
          <p:cNvPr id="12" name="TextBox 11">
            <a:extLst>
              <a:ext uri="{FF2B5EF4-FFF2-40B4-BE49-F238E27FC236}">
                <a16:creationId xmlns:a16="http://schemas.microsoft.com/office/drawing/2014/main" id="{DAD48F1C-BFA3-4167-B63C-E7F8AD15A568}"/>
              </a:ext>
            </a:extLst>
          </p:cNvPr>
          <p:cNvSpPr txBox="1"/>
          <p:nvPr/>
        </p:nvSpPr>
        <p:spPr>
          <a:xfrm>
            <a:off x="3198064" y="2264527"/>
            <a:ext cx="415124" cy="338554"/>
          </a:xfrm>
          <a:prstGeom prst="rect">
            <a:avLst/>
          </a:prstGeom>
          <a:noFill/>
        </p:spPr>
        <p:txBody>
          <a:bodyPr wrap="square" rtlCol="0">
            <a:spAutoFit/>
          </a:bodyPr>
          <a:lstStyle/>
          <a:p>
            <a:r>
              <a:rPr lang="en-US" sz="1600" b="1" dirty="0">
                <a:solidFill>
                  <a:srgbClr val="058AFD"/>
                </a:solidFill>
                <a:latin typeface="Encode Sans" panose="020B0604020202020204" charset="0"/>
              </a:rPr>
              <a:t>4.</a:t>
            </a:r>
          </a:p>
        </p:txBody>
      </p:sp>
      <p:sp>
        <p:nvSpPr>
          <p:cNvPr id="13" name="TextBox 12">
            <a:extLst>
              <a:ext uri="{FF2B5EF4-FFF2-40B4-BE49-F238E27FC236}">
                <a16:creationId xmlns:a16="http://schemas.microsoft.com/office/drawing/2014/main" id="{04038FA2-3B1E-4A24-A9B3-275FF0A22679}"/>
              </a:ext>
            </a:extLst>
          </p:cNvPr>
          <p:cNvSpPr txBox="1"/>
          <p:nvPr/>
        </p:nvSpPr>
        <p:spPr>
          <a:xfrm>
            <a:off x="5313304" y="2272496"/>
            <a:ext cx="415124" cy="338554"/>
          </a:xfrm>
          <a:prstGeom prst="rect">
            <a:avLst/>
          </a:prstGeom>
          <a:noFill/>
        </p:spPr>
        <p:txBody>
          <a:bodyPr wrap="square" rtlCol="0">
            <a:spAutoFit/>
          </a:bodyPr>
          <a:lstStyle/>
          <a:p>
            <a:r>
              <a:rPr lang="en-US" sz="1600" b="1" dirty="0">
                <a:solidFill>
                  <a:srgbClr val="058AFD"/>
                </a:solidFill>
                <a:latin typeface="Encode Sans" panose="020B0604020202020204" charset="0"/>
              </a:rPr>
              <a:t>5.</a:t>
            </a:r>
          </a:p>
        </p:txBody>
      </p:sp>
      <p:sp>
        <p:nvSpPr>
          <p:cNvPr id="14" name="TextBox 13">
            <a:extLst>
              <a:ext uri="{FF2B5EF4-FFF2-40B4-BE49-F238E27FC236}">
                <a16:creationId xmlns:a16="http://schemas.microsoft.com/office/drawing/2014/main" id="{D7D6B6F1-95F0-49C8-8E00-2D790D64F414}"/>
              </a:ext>
            </a:extLst>
          </p:cNvPr>
          <p:cNvSpPr txBox="1"/>
          <p:nvPr/>
        </p:nvSpPr>
        <p:spPr>
          <a:xfrm>
            <a:off x="6119348" y="3826590"/>
            <a:ext cx="415124" cy="338554"/>
          </a:xfrm>
          <a:prstGeom prst="rect">
            <a:avLst/>
          </a:prstGeom>
          <a:noFill/>
        </p:spPr>
        <p:txBody>
          <a:bodyPr wrap="square" rtlCol="0">
            <a:spAutoFit/>
          </a:bodyPr>
          <a:lstStyle/>
          <a:p>
            <a:r>
              <a:rPr lang="en-US" sz="1600" b="1" dirty="0">
                <a:solidFill>
                  <a:srgbClr val="058AFD"/>
                </a:solidFill>
                <a:latin typeface="Encode Sans" panose="020B0604020202020204" charset="0"/>
              </a:rPr>
              <a:t>6.</a:t>
            </a:r>
          </a:p>
        </p:txBody>
      </p:sp>
    </p:spTree>
    <p:extLst>
      <p:ext uri="{BB962C8B-B14F-4D97-AF65-F5344CB8AC3E}">
        <p14:creationId xmlns:p14="http://schemas.microsoft.com/office/powerpoint/2010/main" val="3623687541"/>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a:extLst>
              <a:ext uri="{FF2B5EF4-FFF2-40B4-BE49-F238E27FC236}">
                <a16:creationId xmlns:a16="http://schemas.microsoft.com/office/drawing/2014/main" id="{05BBFD1B-81AD-4B7C-B4B8-E6A59CF1102C}"/>
              </a:ext>
            </a:extLst>
          </p:cNvPr>
          <p:cNvSpPr>
            <a:spLocks noGrp="1"/>
          </p:cNvSpPr>
          <p:nvPr>
            <p:ph type="title"/>
          </p:nvPr>
        </p:nvSpPr>
        <p:spPr/>
        <p:txBody>
          <a:bodyPr/>
          <a:lstStyle/>
          <a:p>
            <a:r>
              <a:rPr lang="en-US" dirty="0"/>
              <a:t>Path Obstruction Check (2-D)</a:t>
            </a:r>
          </a:p>
        </p:txBody>
      </p:sp>
      <p:sp>
        <p:nvSpPr>
          <p:cNvPr id="69" name="Text Placeholder 68">
            <a:extLst>
              <a:ext uri="{FF2B5EF4-FFF2-40B4-BE49-F238E27FC236}">
                <a16:creationId xmlns:a16="http://schemas.microsoft.com/office/drawing/2014/main" id="{10F828E6-19EB-439A-A157-D1CECEFCD707}"/>
              </a:ext>
            </a:extLst>
          </p:cNvPr>
          <p:cNvSpPr>
            <a:spLocks noGrp="1"/>
          </p:cNvSpPr>
          <p:nvPr>
            <p:ph type="body" idx="1"/>
          </p:nvPr>
        </p:nvSpPr>
        <p:spPr/>
        <p:txBody>
          <a:bodyPr/>
          <a:lstStyle/>
          <a:p>
            <a:r>
              <a:rPr lang="en-US" dirty="0"/>
              <a:t>Trigonometry Principles employed to obtain robot and obstacle velocity angles</a:t>
            </a:r>
          </a:p>
          <a:p>
            <a:r>
              <a:rPr lang="en-US" dirty="0"/>
              <a:t>4 main scenarios as depicted</a:t>
            </a:r>
          </a:p>
        </p:txBody>
      </p:sp>
      <p:sp>
        <p:nvSpPr>
          <p:cNvPr id="4" name="Slide Number Placeholder 3">
            <a:extLst>
              <a:ext uri="{FF2B5EF4-FFF2-40B4-BE49-F238E27FC236}">
                <a16:creationId xmlns:a16="http://schemas.microsoft.com/office/drawing/2014/main" id="{86108028-A161-4691-8B50-D63F805638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72" name="Picture 71">
            <a:extLst>
              <a:ext uri="{FF2B5EF4-FFF2-40B4-BE49-F238E27FC236}">
                <a16:creationId xmlns:a16="http://schemas.microsoft.com/office/drawing/2014/main" id="{8015BB24-CEFE-4959-926C-768EF363E60D}"/>
              </a:ext>
            </a:extLst>
          </p:cNvPr>
          <p:cNvPicPr>
            <a:picLocks noChangeAspect="1"/>
          </p:cNvPicPr>
          <p:nvPr/>
        </p:nvPicPr>
        <p:blipFill>
          <a:blip r:embed="rId3"/>
          <a:stretch>
            <a:fillRect/>
          </a:stretch>
        </p:blipFill>
        <p:spPr>
          <a:xfrm>
            <a:off x="4572000" y="1921"/>
            <a:ext cx="4574616" cy="5143500"/>
          </a:xfrm>
          <a:prstGeom prst="rect">
            <a:avLst/>
          </a:prstGeom>
        </p:spPr>
      </p:pic>
      <p:sp>
        <p:nvSpPr>
          <p:cNvPr id="6" name="Rectangle 5">
            <a:extLst>
              <a:ext uri="{FF2B5EF4-FFF2-40B4-BE49-F238E27FC236}">
                <a16:creationId xmlns:a16="http://schemas.microsoft.com/office/drawing/2014/main" id="{F14210EA-F5F1-4D8F-9F5B-9BC98FCC30E4}"/>
              </a:ext>
            </a:extLst>
          </p:cNvPr>
          <p:cNvSpPr/>
          <p:nvPr/>
        </p:nvSpPr>
        <p:spPr>
          <a:xfrm>
            <a:off x="7215495" y="2571750"/>
            <a:ext cx="1660649" cy="523220"/>
          </a:xfrm>
          <a:prstGeom prst="rect">
            <a:avLst/>
          </a:prstGeom>
        </p:spPr>
        <p:txBody>
          <a:bodyPr wrap="square">
            <a:spAutoFit/>
          </a:bodyPr>
          <a:lstStyle/>
          <a:p>
            <a:r>
              <a:rPr lang="en-US" b="1" dirty="0">
                <a:solidFill>
                  <a:schemeClr val="tx1"/>
                </a:solidFill>
                <a:latin typeface="Encode Sans" panose="020B0604020202020204" charset="0"/>
              </a:rPr>
              <a:t>Robot moving towards obstacle</a:t>
            </a:r>
            <a:endParaRPr lang="en-US" b="1" dirty="0">
              <a:solidFill>
                <a:schemeClr val="tx1"/>
              </a:solidFill>
            </a:endParaRPr>
          </a:p>
        </p:txBody>
      </p:sp>
      <p:cxnSp>
        <p:nvCxnSpPr>
          <p:cNvPr id="3" name="Straight Arrow Connector 2">
            <a:extLst>
              <a:ext uri="{FF2B5EF4-FFF2-40B4-BE49-F238E27FC236}">
                <a16:creationId xmlns:a16="http://schemas.microsoft.com/office/drawing/2014/main" id="{D3FC2E54-D5DD-469A-BEBA-B29BCCC5AF86}"/>
              </a:ext>
            </a:extLst>
          </p:cNvPr>
          <p:cNvCxnSpPr/>
          <p:nvPr/>
        </p:nvCxnSpPr>
        <p:spPr>
          <a:xfrm flipH="1">
            <a:off x="6483927" y="2900218"/>
            <a:ext cx="731569" cy="5449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961A901-68DE-4DA7-936E-53C7B1B0E1AE}"/>
              </a:ext>
            </a:extLst>
          </p:cNvPr>
          <p:cNvCxnSpPr>
            <a:cxnSpLocks/>
          </p:cNvCxnSpPr>
          <p:nvPr/>
        </p:nvCxnSpPr>
        <p:spPr>
          <a:xfrm flipH="1">
            <a:off x="7778792" y="3094970"/>
            <a:ext cx="164481" cy="283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595DB3-8225-446C-98E6-F763EACEBCBD}"/>
              </a:ext>
            </a:extLst>
          </p:cNvPr>
          <p:cNvCxnSpPr>
            <a:cxnSpLocks/>
          </p:cNvCxnSpPr>
          <p:nvPr/>
        </p:nvCxnSpPr>
        <p:spPr>
          <a:xfrm>
            <a:off x="8414327" y="3094970"/>
            <a:ext cx="236608" cy="6866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9C2C4A2-49B3-4061-BDCD-CAEE426D91B1}"/>
              </a:ext>
            </a:extLst>
          </p:cNvPr>
          <p:cNvSpPr/>
          <p:nvPr/>
        </p:nvSpPr>
        <p:spPr>
          <a:xfrm>
            <a:off x="2793143" y="3855186"/>
            <a:ext cx="1801649" cy="738664"/>
          </a:xfrm>
          <a:prstGeom prst="rect">
            <a:avLst/>
          </a:prstGeom>
          <a:solidFill>
            <a:srgbClr val="DEEBF7"/>
          </a:solidFill>
        </p:spPr>
        <p:txBody>
          <a:bodyPr wrap="square">
            <a:spAutoFit/>
          </a:bodyPr>
          <a:lstStyle/>
          <a:p>
            <a:r>
              <a:rPr lang="en-US" b="1" dirty="0">
                <a:solidFill>
                  <a:schemeClr val="tx1"/>
                </a:solidFill>
                <a:latin typeface="Encode Sans" panose="020B0604020202020204" charset="0"/>
              </a:rPr>
              <a:t>Obstacle approaching robot from behind</a:t>
            </a:r>
            <a:endParaRPr lang="en-US" b="1" dirty="0">
              <a:solidFill>
                <a:schemeClr val="tx1"/>
              </a:solidFill>
            </a:endParaRPr>
          </a:p>
        </p:txBody>
      </p:sp>
      <p:cxnSp>
        <p:nvCxnSpPr>
          <p:cNvPr id="14" name="Straight Arrow Connector 13">
            <a:extLst>
              <a:ext uri="{FF2B5EF4-FFF2-40B4-BE49-F238E27FC236}">
                <a16:creationId xmlns:a16="http://schemas.microsoft.com/office/drawing/2014/main" id="{0A612C12-7BA8-4780-AEFB-9E98AE34E0EB}"/>
              </a:ext>
            </a:extLst>
          </p:cNvPr>
          <p:cNvCxnSpPr>
            <a:cxnSpLocks/>
          </p:cNvCxnSpPr>
          <p:nvPr/>
        </p:nvCxnSpPr>
        <p:spPr>
          <a:xfrm>
            <a:off x="4014117" y="4073237"/>
            <a:ext cx="6871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084427"/>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C904-AD2A-47B0-AE30-20D91865AD67}"/>
              </a:ext>
            </a:extLst>
          </p:cNvPr>
          <p:cNvSpPr>
            <a:spLocks noGrp="1"/>
          </p:cNvSpPr>
          <p:nvPr>
            <p:ph type="title"/>
          </p:nvPr>
        </p:nvSpPr>
        <p:spPr>
          <a:xfrm>
            <a:off x="549600" y="361375"/>
            <a:ext cx="3740400" cy="549600"/>
          </a:xfrm>
        </p:spPr>
        <p:txBody>
          <a:bodyPr/>
          <a:lstStyle/>
          <a:p>
            <a:r>
              <a:rPr lang="en-US" dirty="0"/>
              <a:t>Path Obstruction Check (2-D)</a:t>
            </a:r>
          </a:p>
        </p:txBody>
      </p:sp>
      <p:sp>
        <p:nvSpPr>
          <p:cNvPr id="4" name="Slide Number Placeholder 3">
            <a:extLst>
              <a:ext uri="{FF2B5EF4-FFF2-40B4-BE49-F238E27FC236}">
                <a16:creationId xmlns:a16="http://schemas.microsoft.com/office/drawing/2014/main" id="{8C1483E1-33BE-4062-945B-4D9334EAC6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grpSp>
        <p:nvGrpSpPr>
          <p:cNvPr id="26" name="Group 25">
            <a:extLst>
              <a:ext uri="{FF2B5EF4-FFF2-40B4-BE49-F238E27FC236}">
                <a16:creationId xmlns:a16="http://schemas.microsoft.com/office/drawing/2014/main" id="{9B90616F-FCDA-4CD1-B690-5E0962344602}"/>
              </a:ext>
            </a:extLst>
          </p:cNvPr>
          <p:cNvGrpSpPr/>
          <p:nvPr/>
        </p:nvGrpSpPr>
        <p:grpSpPr>
          <a:xfrm>
            <a:off x="332339" y="2361555"/>
            <a:ext cx="2520860" cy="1700677"/>
            <a:chOff x="2656573" y="1299411"/>
            <a:chExt cx="3753530" cy="2569945"/>
          </a:xfrm>
        </p:grpSpPr>
        <p:sp>
          <p:nvSpPr>
            <p:cNvPr id="25" name="Rectangle: Rounded Corners 24">
              <a:extLst>
                <a:ext uri="{FF2B5EF4-FFF2-40B4-BE49-F238E27FC236}">
                  <a16:creationId xmlns:a16="http://schemas.microsoft.com/office/drawing/2014/main" id="{1E3E5A02-244F-483C-9782-C7494CC4AB84}"/>
                </a:ext>
              </a:extLst>
            </p:cNvPr>
            <p:cNvSpPr/>
            <p:nvPr/>
          </p:nvSpPr>
          <p:spPr>
            <a:xfrm>
              <a:off x="2656573" y="1299411"/>
              <a:ext cx="3740400" cy="2569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6DC47D4-BC71-4997-887F-E1F36E61BB5F}"/>
                </a:ext>
              </a:extLst>
            </p:cNvPr>
            <p:cNvPicPr>
              <a:picLocks noChangeAspect="1"/>
            </p:cNvPicPr>
            <p:nvPr/>
          </p:nvPicPr>
          <p:blipFill>
            <a:blip r:embed="rId3"/>
            <a:stretch>
              <a:fillRect/>
            </a:stretch>
          </p:blipFill>
          <p:spPr>
            <a:xfrm>
              <a:off x="2733896" y="1349396"/>
              <a:ext cx="3676207" cy="2444708"/>
            </a:xfrm>
            <a:prstGeom prst="rect">
              <a:avLst/>
            </a:prstGeom>
          </p:spPr>
        </p:pic>
      </p:grpSp>
      <p:grpSp>
        <p:nvGrpSpPr>
          <p:cNvPr id="48" name="Group 47">
            <a:extLst>
              <a:ext uri="{FF2B5EF4-FFF2-40B4-BE49-F238E27FC236}">
                <a16:creationId xmlns:a16="http://schemas.microsoft.com/office/drawing/2014/main" id="{F90D9455-D81B-4796-B66D-DF12697B51B0}"/>
              </a:ext>
            </a:extLst>
          </p:cNvPr>
          <p:cNvGrpSpPr/>
          <p:nvPr/>
        </p:nvGrpSpPr>
        <p:grpSpPr>
          <a:xfrm>
            <a:off x="3178751" y="2366772"/>
            <a:ext cx="2786498" cy="1690244"/>
            <a:chOff x="4432448" y="1751798"/>
            <a:chExt cx="3364015" cy="2040556"/>
          </a:xfrm>
        </p:grpSpPr>
        <p:sp>
          <p:nvSpPr>
            <p:cNvPr id="47" name="Rectangle: Rounded Corners 46">
              <a:extLst>
                <a:ext uri="{FF2B5EF4-FFF2-40B4-BE49-F238E27FC236}">
                  <a16:creationId xmlns:a16="http://schemas.microsoft.com/office/drawing/2014/main" id="{2AAFB9C9-7EFF-41B9-90A2-3EDEC8374976}"/>
                </a:ext>
              </a:extLst>
            </p:cNvPr>
            <p:cNvSpPr/>
            <p:nvPr/>
          </p:nvSpPr>
          <p:spPr>
            <a:xfrm>
              <a:off x="4446872" y="1751798"/>
              <a:ext cx="3349591" cy="20405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14FFE2A3-F4F8-4CB0-87D8-072871C3E278}"/>
                </a:ext>
              </a:extLst>
            </p:cNvPr>
            <p:cNvPicPr>
              <a:picLocks noChangeAspect="1"/>
            </p:cNvPicPr>
            <p:nvPr/>
          </p:nvPicPr>
          <p:blipFill>
            <a:blip r:embed="rId4"/>
            <a:stretch>
              <a:fillRect/>
            </a:stretch>
          </p:blipFill>
          <p:spPr>
            <a:xfrm>
              <a:off x="4432448" y="1765961"/>
              <a:ext cx="3359187" cy="1969179"/>
            </a:xfrm>
            <a:prstGeom prst="rect">
              <a:avLst/>
            </a:prstGeom>
          </p:spPr>
        </p:pic>
      </p:grpSp>
      <p:grpSp>
        <p:nvGrpSpPr>
          <p:cNvPr id="71" name="Group 70">
            <a:extLst>
              <a:ext uri="{FF2B5EF4-FFF2-40B4-BE49-F238E27FC236}">
                <a16:creationId xmlns:a16="http://schemas.microsoft.com/office/drawing/2014/main" id="{77CDA61E-BE9F-44D8-95B0-4975B4AFA94A}"/>
              </a:ext>
            </a:extLst>
          </p:cNvPr>
          <p:cNvGrpSpPr/>
          <p:nvPr/>
        </p:nvGrpSpPr>
        <p:grpSpPr>
          <a:xfrm>
            <a:off x="6330324" y="2200715"/>
            <a:ext cx="2539477" cy="1933196"/>
            <a:chOff x="5698156" y="1713297"/>
            <a:chExt cx="3156126" cy="2425566"/>
          </a:xfrm>
        </p:grpSpPr>
        <p:sp>
          <p:nvSpPr>
            <p:cNvPr id="70" name="Rectangle: Rounded Corners 69">
              <a:extLst>
                <a:ext uri="{FF2B5EF4-FFF2-40B4-BE49-F238E27FC236}">
                  <a16:creationId xmlns:a16="http://schemas.microsoft.com/office/drawing/2014/main" id="{6902A232-A97F-4471-ACE4-50D27E9DBBFB}"/>
                </a:ext>
              </a:extLst>
            </p:cNvPr>
            <p:cNvSpPr/>
            <p:nvPr/>
          </p:nvSpPr>
          <p:spPr>
            <a:xfrm>
              <a:off x="5698156" y="1713297"/>
              <a:ext cx="3156126" cy="24255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Picture 68">
              <a:extLst>
                <a:ext uri="{FF2B5EF4-FFF2-40B4-BE49-F238E27FC236}">
                  <a16:creationId xmlns:a16="http://schemas.microsoft.com/office/drawing/2014/main" id="{1690E43D-CC08-406D-85B2-C6B7E984E992}"/>
                </a:ext>
              </a:extLst>
            </p:cNvPr>
            <p:cNvPicPr>
              <a:picLocks noChangeAspect="1"/>
            </p:cNvPicPr>
            <p:nvPr/>
          </p:nvPicPr>
          <p:blipFill>
            <a:blip r:embed="rId5"/>
            <a:stretch>
              <a:fillRect/>
            </a:stretch>
          </p:blipFill>
          <p:spPr>
            <a:xfrm>
              <a:off x="5840756" y="1788026"/>
              <a:ext cx="2961596" cy="2288767"/>
            </a:xfrm>
            <a:prstGeom prst="rect">
              <a:avLst/>
            </a:prstGeom>
          </p:spPr>
        </p:pic>
      </p:grpSp>
      <p:sp>
        <p:nvSpPr>
          <p:cNvPr id="72" name="TextBox 71">
            <a:extLst>
              <a:ext uri="{FF2B5EF4-FFF2-40B4-BE49-F238E27FC236}">
                <a16:creationId xmlns:a16="http://schemas.microsoft.com/office/drawing/2014/main" id="{B73F807E-9AC9-408F-A699-C7B24BF47983}"/>
              </a:ext>
            </a:extLst>
          </p:cNvPr>
          <p:cNvSpPr txBox="1"/>
          <p:nvPr/>
        </p:nvSpPr>
        <p:spPr>
          <a:xfrm>
            <a:off x="1006020" y="1850605"/>
            <a:ext cx="1277914" cy="369332"/>
          </a:xfrm>
          <a:prstGeom prst="rect">
            <a:avLst/>
          </a:prstGeom>
          <a:noFill/>
        </p:spPr>
        <p:txBody>
          <a:bodyPr wrap="none" rtlCol="0">
            <a:spAutoFit/>
          </a:bodyPr>
          <a:lstStyle/>
          <a:p>
            <a:r>
              <a:rPr lang="en-US" sz="1800" b="1" dirty="0">
                <a:solidFill>
                  <a:schemeClr val="bg1"/>
                </a:solidFill>
                <a:latin typeface="Encode Sans" panose="020B0604020202020204" charset="0"/>
              </a:rPr>
              <a:t>Scenario 1</a:t>
            </a:r>
          </a:p>
        </p:txBody>
      </p:sp>
      <p:sp>
        <p:nvSpPr>
          <p:cNvPr id="73" name="TextBox 72">
            <a:extLst>
              <a:ext uri="{FF2B5EF4-FFF2-40B4-BE49-F238E27FC236}">
                <a16:creationId xmlns:a16="http://schemas.microsoft.com/office/drawing/2014/main" id="{4E3DBE6F-C8F6-43FA-B548-1FF8663E3BEA}"/>
              </a:ext>
            </a:extLst>
          </p:cNvPr>
          <p:cNvSpPr txBox="1"/>
          <p:nvPr/>
        </p:nvSpPr>
        <p:spPr>
          <a:xfrm>
            <a:off x="3955951" y="1850605"/>
            <a:ext cx="1305165" cy="369332"/>
          </a:xfrm>
          <a:prstGeom prst="rect">
            <a:avLst/>
          </a:prstGeom>
          <a:noFill/>
        </p:spPr>
        <p:txBody>
          <a:bodyPr wrap="none" rtlCol="0">
            <a:spAutoFit/>
          </a:bodyPr>
          <a:lstStyle/>
          <a:p>
            <a:r>
              <a:rPr lang="en-US" sz="1800" b="1" dirty="0">
                <a:solidFill>
                  <a:schemeClr val="bg1"/>
                </a:solidFill>
                <a:latin typeface="Encode Sans" panose="020B0604020202020204" charset="0"/>
              </a:rPr>
              <a:t>Scenario 2</a:t>
            </a:r>
          </a:p>
        </p:txBody>
      </p:sp>
      <p:sp>
        <p:nvSpPr>
          <p:cNvPr id="74" name="TextBox 73">
            <a:extLst>
              <a:ext uri="{FF2B5EF4-FFF2-40B4-BE49-F238E27FC236}">
                <a16:creationId xmlns:a16="http://schemas.microsoft.com/office/drawing/2014/main" id="{5B0701CB-85BC-40C1-8542-C2A10EF05EC4}"/>
              </a:ext>
            </a:extLst>
          </p:cNvPr>
          <p:cNvSpPr txBox="1"/>
          <p:nvPr/>
        </p:nvSpPr>
        <p:spPr>
          <a:xfrm>
            <a:off x="6885845" y="1850605"/>
            <a:ext cx="1306768" cy="369332"/>
          </a:xfrm>
          <a:prstGeom prst="rect">
            <a:avLst/>
          </a:prstGeom>
          <a:noFill/>
        </p:spPr>
        <p:txBody>
          <a:bodyPr wrap="none" rtlCol="0">
            <a:spAutoFit/>
          </a:bodyPr>
          <a:lstStyle/>
          <a:p>
            <a:r>
              <a:rPr lang="en-US" sz="1800" b="1" dirty="0">
                <a:solidFill>
                  <a:schemeClr val="bg1"/>
                </a:solidFill>
                <a:latin typeface="Encode Sans" panose="020B0604020202020204" charset="0"/>
              </a:rPr>
              <a:t>Scenario 3</a:t>
            </a:r>
          </a:p>
        </p:txBody>
      </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0E3A112C-37DD-4A47-978B-6DB0FDF2B1AE}"/>
                  </a:ext>
                </a:extLst>
              </p:cNvPr>
              <p:cNvSpPr/>
              <p:nvPr/>
            </p:nvSpPr>
            <p:spPr>
              <a:xfrm>
                <a:off x="1273473" y="1009994"/>
                <a:ext cx="6597054" cy="3795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rgbClr val="FFCC00"/>
                              </a:solidFill>
                              <a:latin typeface="Cambria Math" panose="02040503050406030204" pitchFamily="18" charset="0"/>
                            </a:rPr>
                          </m:ctrlPr>
                        </m:sSubPr>
                        <m:e>
                          <m:r>
                            <a:rPr lang="en-US" sz="1600" b="1" i="1">
                              <a:solidFill>
                                <a:srgbClr val="FFCC00"/>
                              </a:solidFill>
                              <a:latin typeface="Cambria Math" panose="02040503050406030204" pitchFamily="18" charset="0"/>
                            </a:rPr>
                            <m:t>𝒂𝒏𝒈𝒍𝒆</m:t>
                          </m:r>
                        </m:e>
                        <m:sub>
                          <m:r>
                            <a:rPr lang="en-US" sz="1600" b="1" i="1">
                              <a:solidFill>
                                <a:srgbClr val="FFCC00"/>
                              </a:solidFill>
                              <a:latin typeface="Cambria Math" panose="02040503050406030204" pitchFamily="18" charset="0"/>
                            </a:rPr>
                            <m:t>𝒗𝒆𝒍𝒐𝒄𝒊𝒕𝒚</m:t>
                          </m:r>
                          <m:r>
                            <a:rPr lang="en-US" sz="1600" b="1">
                              <a:solidFill>
                                <a:srgbClr val="FFCC00"/>
                              </a:solidFill>
                              <a:latin typeface="Cambria Math" panose="02040503050406030204" pitchFamily="18" charset="0"/>
                            </a:rPr>
                            <m:t> </m:t>
                          </m:r>
                          <m:r>
                            <a:rPr lang="en-US" sz="1600" b="1" i="1">
                              <a:solidFill>
                                <a:srgbClr val="FFCC00"/>
                              </a:solidFill>
                              <a:latin typeface="Cambria Math" panose="02040503050406030204" pitchFamily="18" charset="0"/>
                            </a:rPr>
                            <m:t>𝒅𝒊𝒇𝒇𝒆𝒓𝒆𝒏𝒄𝒆</m:t>
                          </m:r>
                        </m:sub>
                      </m:sSub>
                      <m:r>
                        <a:rPr lang="en-US" sz="1600" b="1">
                          <a:solidFill>
                            <a:srgbClr val="FFCC00"/>
                          </a:solidFill>
                          <a:latin typeface="Cambria Math" panose="02040503050406030204" pitchFamily="18" charset="0"/>
                        </a:rPr>
                        <m:t>=</m:t>
                      </m:r>
                      <m:d>
                        <m:dPr>
                          <m:begChr m:val="|"/>
                          <m:endChr m:val="|"/>
                          <m:ctrlPr>
                            <a:rPr lang="en-US" sz="1600" b="1" i="1">
                              <a:solidFill>
                                <a:srgbClr val="FFCC00"/>
                              </a:solidFill>
                              <a:latin typeface="Cambria Math" panose="02040503050406030204" pitchFamily="18" charset="0"/>
                            </a:rPr>
                          </m:ctrlPr>
                        </m:dPr>
                        <m:e>
                          <m:sSub>
                            <m:sSubPr>
                              <m:ctrlPr>
                                <a:rPr lang="en-US" sz="1600" b="1" i="1">
                                  <a:solidFill>
                                    <a:srgbClr val="FFCC00"/>
                                  </a:solidFill>
                                  <a:latin typeface="Cambria Math" panose="02040503050406030204" pitchFamily="18" charset="0"/>
                                </a:rPr>
                              </m:ctrlPr>
                            </m:sSubPr>
                            <m:e>
                              <m:r>
                                <a:rPr lang="en-US" sz="1600" b="1" i="1">
                                  <a:solidFill>
                                    <a:srgbClr val="FFCC00"/>
                                  </a:solidFill>
                                  <a:latin typeface="Cambria Math" panose="02040503050406030204" pitchFamily="18" charset="0"/>
                                </a:rPr>
                                <m:t>𝒂𝒏𝒈𝒍𝒆</m:t>
                              </m:r>
                            </m:e>
                            <m:sub>
                              <m:r>
                                <a:rPr lang="en-US" sz="1600" b="1" i="1">
                                  <a:solidFill>
                                    <a:srgbClr val="FFCC00"/>
                                  </a:solidFill>
                                  <a:latin typeface="Cambria Math" panose="02040503050406030204" pitchFamily="18" charset="0"/>
                                </a:rPr>
                                <m:t>𝑽𝒆𝒍𝒐𝒄𝒊𝒕𝒚</m:t>
                              </m:r>
                              <m:r>
                                <m:rPr>
                                  <m:lit/>
                                </m:rPr>
                                <a:rPr lang="en-US" sz="1600" b="1">
                                  <a:solidFill>
                                    <a:srgbClr val="FFCC00"/>
                                  </a:solidFill>
                                  <a:latin typeface="Cambria Math" panose="02040503050406030204" pitchFamily="18" charset="0"/>
                                </a:rPr>
                                <m:t>_</m:t>
                              </m:r>
                              <m:r>
                                <a:rPr lang="en-US" sz="1600" b="1" i="1">
                                  <a:solidFill>
                                    <a:srgbClr val="FFCC00"/>
                                  </a:solidFill>
                                  <a:latin typeface="Cambria Math" panose="02040503050406030204" pitchFamily="18" charset="0"/>
                                </a:rPr>
                                <m:t>𝒓𝒐𝒃𝒐𝒕</m:t>
                              </m:r>
                            </m:sub>
                          </m:sSub>
                          <m:r>
                            <a:rPr lang="en-US" sz="1600" b="1">
                              <a:solidFill>
                                <a:srgbClr val="FFCC00"/>
                              </a:solidFill>
                              <a:latin typeface="Cambria Math" panose="02040503050406030204" pitchFamily="18" charset="0"/>
                            </a:rPr>
                            <m:t>− </m:t>
                          </m:r>
                          <m:sSub>
                            <m:sSubPr>
                              <m:ctrlPr>
                                <a:rPr lang="en-US" sz="1600" b="1" i="1">
                                  <a:solidFill>
                                    <a:srgbClr val="FFCC00"/>
                                  </a:solidFill>
                                  <a:latin typeface="Cambria Math" panose="02040503050406030204" pitchFamily="18" charset="0"/>
                                </a:rPr>
                              </m:ctrlPr>
                            </m:sSubPr>
                            <m:e>
                              <m:r>
                                <a:rPr lang="en-US" sz="1600" b="1" i="1">
                                  <a:solidFill>
                                    <a:srgbClr val="FFCC00"/>
                                  </a:solidFill>
                                  <a:latin typeface="Cambria Math" panose="02040503050406030204" pitchFamily="18" charset="0"/>
                                </a:rPr>
                                <m:t>𝒂𝒏𝒈𝒍𝒆</m:t>
                              </m:r>
                            </m:e>
                            <m:sub>
                              <m:r>
                                <a:rPr lang="en-US" sz="1600" b="1" i="1">
                                  <a:solidFill>
                                    <a:srgbClr val="FFCC00"/>
                                  </a:solidFill>
                                  <a:latin typeface="Cambria Math" panose="02040503050406030204" pitchFamily="18" charset="0"/>
                                </a:rPr>
                                <m:t>𝑽𝒆𝒍𝒐𝒄𝒊𝒕𝒚</m:t>
                              </m:r>
                              <m:r>
                                <m:rPr>
                                  <m:lit/>
                                </m:rPr>
                                <a:rPr lang="en-US" sz="1600" b="1">
                                  <a:solidFill>
                                    <a:srgbClr val="FFCC00"/>
                                  </a:solidFill>
                                  <a:latin typeface="Cambria Math" panose="02040503050406030204" pitchFamily="18" charset="0"/>
                                </a:rPr>
                                <m:t>_</m:t>
                              </m:r>
                              <m:r>
                                <a:rPr lang="en-US" sz="1600" b="1" i="1">
                                  <a:solidFill>
                                    <a:srgbClr val="FFCC00"/>
                                  </a:solidFill>
                                  <a:latin typeface="Cambria Math" panose="02040503050406030204" pitchFamily="18" charset="0"/>
                                </a:rPr>
                                <m:t>𝒐𝒃𝒔</m:t>
                              </m:r>
                            </m:sub>
                          </m:sSub>
                        </m:e>
                      </m:d>
                    </m:oMath>
                  </m:oMathPara>
                </a14:m>
                <a:endParaRPr lang="en-US" sz="1600" b="1" dirty="0">
                  <a:solidFill>
                    <a:srgbClr val="FFCC00"/>
                  </a:solidFill>
                </a:endParaRPr>
              </a:p>
            </p:txBody>
          </p:sp>
        </mc:Choice>
        <mc:Fallback xmlns="">
          <p:sp>
            <p:nvSpPr>
              <p:cNvPr id="76" name="Rectangle 75">
                <a:extLst>
                  <a:ext uri="{FF2B5EF4-FFF2-40B4-BE49-F238E27FC236}">
                    <a16:creationId xmlns:a16="http://schemas.microsoft.com/office/drawing/2014/main" id="{0E3A112C-37DD-4A47-978B-6DB0FDF2B1AE}"/>
                  </a:ext>
                </a:extLst>
              </p:cNvPr>
              <p:cNvSpPr>
                <a:spLocks noRot="1" noChangeAspect="1" noMove="1" noResize="1" noEditPoints="1" noAdjustHandles="1" noChangeArrowheads="1" noChangeShapeType="1" noTextEdit="1"/>
              </p:cNvSpPr>
              <p:nvPr/>
            </p:nvSpPr>
            <p:spPr>
              <a:xfrm>
                <a:off x="1273473" y="1009994"/>
                <a:ext cx="6597054" cy="379527"/>
              </a:xfrm>
              <a:prstGeom prst="rect">
                <a:avLst/>
              </a:prstGeom>
              <a:blipFill>
                <a:blip r:embed="rId6"/>
                <a:stretch>
                  <a:fillRect b="-6452"/>
                </a:stretch>
              </a:blipFill>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7C0E0C28-63F5-426D-9CA6-E2290EDCE1E0}"/>
              </a:ext>
            </a:extLst>
          </p:cNvPr>
          <p:cNvCxnSpPr/>
          <p:nvPr/>
        </p:nvCxnSpPr>
        <p:spPr>
          <a:xfrm flipH="1">
            <a:off x="2112579" y="1486695"/>
            <a:ext cx="307221" cy="3091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1" name="Rectangle 80">
            <a:extLst>
              <a:ext uri="{FF2B5EF4-FFF2-40B4-BE49-F238E27FC236}">
                <a16:creationId xmlns:a16="http://schemas.microsoft.com/office/drawing/2014/main" id="{FBAA72B9-847F-4179-AE3B-050370B11F28}"/>
              </a:ext>
            </a:extLst>
          </p:cNvPr>
          <p:cNvSpPr/>
          <p:nvPr/>
        </p:nvSpPr>
        <p:spPr>
          <a:xfrm>
            <a:off x="2266189" y="1533178"/>
            <a:ext cx="1378904" cy="307777"/>
          </a:xfrm>
          <a:prstGeom prst="rect">
            <a:avLst/>
          </a:prstGeom>
        </p:spPr>
        <p:txBody>
          <a:bodyPr wrap="none">
            <a:spAutoFit/>
          </a:bodyPr>
          <a:lstStyle/>
          <a:p>
            <a:r>
              <a:rPr lang="en-US" b="1" dirty="0">
                <a:solidFill>
                  <a:srgbClr val="F8CBAD"/>
                </a:solidFill>
                <a:latin typeface="Encode Sans" panose="020B0604020202020204" charset="0"/>
              </a:rPr>
              <a:t>&lt; </a:t>
            </a:r>
            <a:r>
              <a:rPr lang="en-US" b="1" dirty="0" err="1">
                <a:solidFill>
                  <a:srgbClr val="F8CBAD"/>
                </a:solidFill>
                <a:latin typeface="Encode Sans" panose="020B0604020202020204" charset="0"/>
              </a:rPr>
              <a:t>angle</a:t>
            </a:r>
            <a:r>
              <a:rPr lang="en-US" b="1" baseline="-25000" dirty="0" err="1">
                <a:solidFill>
                  <a:srgbClr val="F8CBAD"/>
                </a:solidFill>
                <a:latin typeface="Encode Sans" panose="020B0604020202020204" charset="0"/>
              </a:rPr>
              <a:t>threshold</a:t>
            </a:r>
            <a:r>
              <a:rPr lang="en-US" b="1" baseline="-25000" dirty="0">
                <a:solidFill>
                  <a:srgbClr val="F8CBAD"/>
                </a:solidFill>
                <a:latin typeface="Encode Sans" panose="020B0604020202020204" charset="0"/>
              </a:rPr>
              <a:t> </a:t>
            </a:r>
            <a:endParaRPr lang="en-US" b="1" dirty="0">
              <a:solidFill>
                <a:srgbClr val="F8CBAD"/>
              </a:solidFill>
            </a:endParaRPr>
          </a:p>
        </p:txBody>
      </p:sp>
      <p:sp>
        <p:nvSpPr>
          <p:cNvPr id="82" name="Rectangle 81">
            <a:extLst>
              <a:ext uri="{FF2B5EF4-FFF2-40B4-BE49-F238E27FC236}">
                <a16:creationId xmlns:a16="http://schemas.microsoft.com/office/drawing/2014/main" id="{5E3C59A5-F099-42F8-A040-AF3F5313B776}"/>
              </a:ext>
            </a:extLst>
          </p:cNvPr>
          <p:cNvSpPr/>
          <p:nvPr/>
        </p:nvSpPr>
        <p:spPr>
          <a:xfrm>
            <a:off x="4290000" y="1550076"/>
            <a:ext cx="2050561" cy="307777"/>
          </a:xfrm>
          <a:prstGeom prst="rect">
            <a:avLst/>
          </a:prstGeom>
        </p:spPr>
        <p:txBody>
          <a:bodyPr wrap="none">
            <a:spAutoFit/>
          </a:bodyPr>
          <a:lstStyle/>
          <a:p>
            <a:r>
              <a:rPr lang="en-US" b="1" dirty="0">
                <a:solidFill>
                  <a:srgbClr val="F8CBAD"/>
                </a:solidFill>
                <a:latin typeface="Encode Sans" panose="020B0604020202020204" charset="0"/>
              </a:rPr>
              <a:t>&gt; (180</a:t>
            </a:r>
            <a:r>
              <a:rPr lang="en-US" b="1" baseline="30000" dirty="0">
                <a:solidFill>
                  <a:srgbClr val="F8CBAD"/>
                </a:solidFill>
                <a:latin typeface="Encode Sans" panose="020B0604020202020204" charset="0"/>
              </a:rPr>
              <a:t>o</a:t>
            </a:r>
            <a:r>
              <a:rPr lang="en-US" b="1" dirty="0">
                <a:solidFill>
                  <a:srgbClr val="F8CBAD"/>
                </a:solidFill>
                <a:latin typeface="Encode Sans" panose="020B0604020202020204" charset="0"/>
              </a:rPr>
              <a:t> – </a:t>
            </a:r>
            <a:r>
              <a:rPr lang="en-US" b="1" dirty="0" err="1">
                <a:solidFill>
                  <a:srgbClr val="F8CBAD"/>
                </a:solidFill>
                <a:latin typeface="Encode Sans" panose="020B0604020202020204" charset="0"/>
              </a:rPr>
              <a:t>angle</a:t>
            </a:r>
            <a:r>
              <a:rPr lang="en-US" b="1" baseline="-25000" dirty="0" err="1">
                <a:solidFill>
                  <a:srgbClr val="F8CBAD"/>
                </a:solidFill>
                <a:latin typeface="Encode Sans" panose="020B0604020202020204" charset="0"/>
              </a:rPr>
              <a:t>threshold</a:t>
            </a:r>
            <a:r>
              <a:rPr lang="en-US" b="1" dirty="0">
                <a:solidFill>
                  <a:srgbClr val="F8CBAD"/>
                </a:solidFill>
                <a:latin typeface="Encode Sans" panose="020B0604020202020204" charset="0"/>
              </a:rPr>
              <a:t>)</a:t>
            </a:r>
            <a:r>
              <a:rPr lang="en-US" b="1" baseline="-25000" dirty="0">
                <a:solidFill>
                  <a:srgbClr val="F8CBAD"/>
                </a:solidFill>
                <a:latin typeface="Encode Sans" panose="020B0604020202020204" charset="0"/>
              </a:rPr>
              <a:t> </a:t>
            </a:r>
            <a:endParaRPr lang="en-US" b="1" dirty="0">
              <a:solidFill>
                <a:srgbClr val="F8CBAD"/>
              </a:solidFill>
            </a:endParaRPr>
          </a:p>
        </p:txBody>
      </p:sp>
      <p:cxnSp>
        <p:nvCxnSpPr>
          <p:cNvPr id="83" name="Straight Arrow Connector 82">
            <a:extLst>
              <a:ext uri="{FF2B5EF4-FFF2-40B4-BE49-F238E27FC236}">
                <a16:creationId xmlns:a16="http://schemas.microsoft.com/office/drawing/2014/main" id="{B4C08247-B3C4-46A4-AB47-4E04083D4910}"/>
              </a:ext>
            </a:extLst>
          </p:cNvPr>
          <p:cNvCxnSpPr>
            <a:cxnSpLocks/>
          </p:cNvCxnSpPr>
          <p:nvPr/>
        </p:nvCxnSpPr>
        <p:spPr>
          <a:xfrm>
            <a:off x="4277849" y="1523204"/>
            <a:ext cx="4979" cy="293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6" name="Straight Arrow Connector 85">
            <a:extLst>
              <a:ext uri="{FF2B5EF4-FFF2-40B4-BE49-F238E27FC236}">
                <a16:creationId xmlns:a16="http://schemas.microsoft.com/office/drawing/2014/main" id="{FF855B2F-5D78-4D73-8E40-862C925616FD}"/>
              </a:ext>
            </a:extLst>
          </p:cNvPr>
          <p:cNvCxnSpPr>
            <a:cxnSpLocks/>
          </p:cNvCxnSpPr>
          <p:nvPr/>
        </p:nvCxnSpPr>
        <p:spPr>
          <a:xfrm>
            <a:off x="6724202" y="1486695"/>
            <a:ext cx="520497" cy="3012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9" name="TextBox 88">
            <a:extLst>
              <a:ext uri="{FF2B5EF4-FFF2-40B4-BE49-F238E27FC236}">
                <a16:creationId xmlns:a16="http://schemas.microsoft.com/office/drawing/2014/main" id="{F72EF2F5-BC7D-4EEC-95DA-1DC515230375}"/>
              </a:ext>
            </a:extLst>
          </p:cNvPr>
          <p:cNvSpPr txBox="1"/>
          <p:nvPr/>
        </p:nvSpPr>
        <p:spPr>
          <a:xfrm>
            <a:off x="323030" y="4095470"/>
            <a:ext cx="2539478" cy="338554"/>
          </a:xfrm>
          <a:prstGeom prst="rect">
            <a:avLst/>
          </a:prstGeom>
          <a:noFill/>
        </p:spPr>
        <p:txBody>
          <a:bodyPr wrap="none" rtlCol="0">
            <a:spAutoFit/>
          </a:bodyPr>
          <a:lstStyle/>
          <a:p>
            <a:r>
              <a:rPr lang="en-US" sz="1600" dirty="0">
                <a:solidFill>
                  <a:schemeClr val="bg1"/>
                </a:solidFill>
                <a:latin typeface="Encode Sans" panose="020B0604020202020204" charset="0"/>
              </a:rPr>
              <a:t>Moving in similar directions</a:t>
            </a:r>
          </a:p>
        </p:txBody>
      </p:sp>
      <p:sp>
        <p:nvSpPr>
          <p:cNvPr id="90" name="TextBox 89">
            <a:extLst>
              <a:ext uri="{FF2B5EF4-FFF2-40B4-BE49-F238E27FC236}">
                <a16:creationId xmlns:a16="http://schemas.microsoft.com/office/drawing/2014/main" id="{FBD94123-9EDA-4A8B-88AC-EEAEF32526E3}"/>
              </a:ext>
            </a:extLst>
          </p:cNvPr>
          <p:cNvSpPr txBox="1"/>
          <p:nvPr/>
        </p:nvSpPr>
        <p:spPr>
          <a:xfrm>
            <a:off x="3283827" y="4132360"/>
            <a:ext cx="2576346" cy="338554"/>
          </a:xfrm>
          <a:prstGeom prst="rect">
            <a:avLst/>
          </a:prstGeom>
          <a:noFill/>
        </p:spPr>
        <p:txBody>
          <a:bodyPr wrap="none" rtlCol="0">
            <a:spAutoFit/>
          </a:bodyPr>
          <a:lstStyle/>
          <a:p>
            <a:r>
              <a:rPr lang="en-US" sz="1600" dirty="0">
                <a:solidFill>
                  <a:schemeClr val="bg1"/>
                </a:solidFill>
                <a:latin typeface="Encode Sans" panose="020B0604020202020204" charset="0"/>
              </a:rPr>
              <a:t>Moving towards each other</a:t>
            </a:r>
          </a:p>
        </p:txBody>
      </p:sp>
      <p:sp>
        <p:nvSpPr>
          <p:cNvPr id="91" name="TextBox 90">
            <a:extLst>
              <a:ext uri="{FF2B5EF4-FFF2-40B4-BE49-F238E27FC236}">
                <a16:creationId xmlns:a16="http://schemas.microsoft.com/office/drawing/2014/main" id="{190CC5B6-C0D8-4CC3-9EA0-0D0B3A193410}"/>
              </a:ext>
            </a:extLst>
          </p:cNvPr>
          <p:cNvSpPr txBox="1"/>
          <p:nvPr/>
        </p:nvSpPr>
        <p:spPr>
          <a:xfrm>
            <a:off x="6233343" y="4140360"/>
            <a:ext cx="2733441" cy="338554"/>
          </a:xfrm>
          <a:prstGeom prst="rect">
            <a:avLst/>
          </a:prstGeom>
          <a:noFill/>
        </p:spPr>
        <p:txBody>
          <a:bodyPr wrap="none" rtlCol="0">
            <a:spAutoFit/>
          </a:bodyPr>
          <a:lstStyle/>
          <a:p>
            <a:r>
              <a:rPr lang="en-US" sz="1600" dirty="0">
                <a:solidFill>
                  <a:schemeClr val="bg1"/>
                </a:solidFill>
                <a:latin typeface="Encode Sans" panose="020B0604020202020204" charset="0"/>
              </a:rPr>
              <a:t>Moving in different directions</a:t>
            </a:r>
          </a:p>
        </p:txBody>
      </p:sp>
      <p:sp>
        <p:nvSpPr>
          <p:cNvPr id="27" name="Rectangle 26">
            <a:extLst>
              <a:ext uri="{FF2B5EF4-FFF2-40B4-BE49-F238E27FC236}">
                <a16:creationId xmlns:a16="http://schemas.microsoft.com/office/drawing/2014/main" id="{5F50B50F-B612-4F51-A5E2-07D42AF01D5A}"/>
              </a:ext>
            </a:extLst>
          </p:cNvPr>
          <p:cNvSpPr/>
          <p:nvPr/>
        </p:nvSpPr>
        <p:spPr>
          <a:xfrm>
            <a:off x="7280774" y="1376467"/>
            <a:ext cx="1553315" cy="523220"/>
          </a:xfrm>
          <a:prstGeom prst="rect">
            <a:avLst/>
          </a:prstGeom>
        </p:spPr>
        <p:txBody>
          <a:bodyPr wrap="square">
            <a:spAutoFit/>
          </a:bodyPr>
          <a:lstStyle/>
          <a:p>
            <a:r>
              <a:rPr lang="en-US" b="1" dirty="0">
                <a:solidFill>
                  <a:srgbClr val="F8CBAD"/>
                </a:solidFill>
                <a:latin typeface="Encode Sans" panose="020B0604020202020204" charset="0"/>
              </a:rPr>
              <a:t>Neither Scenario 1 nor 2</a:t>
            </a:r>
            <a:endParaRPr lang="en-US" b="1" dirty="0">
              <a:solidFill>
                <a:srgbClr val="F8CBAD"/>
              </a:solidFill>
            </a:endParaRPr>
          </a:p>
        </p:txBody>
      </p:sp>
      <p:sp>
        <p:nvSpPr>
          <p:cNvPr id="28" name="Rectangle 27">
            <a:extLst>
              <a:ext uri="{FF2B5EF4-FFF2-40B4-BE49-F238E27FC236}">
                <a16:creationId xmlns:a16="http://schemas.microsoft.com/office/drawing/2014/main" id="{3A84BE53-A55B-40A6-9D81-B13502BF1934}"/>
              </a:ext>
            </a:extLst>
          </p:cNvPr>
          <p:cNvSpPr/>
          <p:nvPr/>
        </p:nvSpPr>
        <p:spPr>
          <a:xfrm>
            <a:off x="2002408" y="4650526"/>
            <a:ext cx="6190205" cy="307777"/>
          </a:xfrm>
          <a:prstGeom prst="rect">
            <a:avLst/>
          </a:prstGeom>
        </p:spPr>
        <p:txBody>
          <a:bodyPr wrap="square">
            <a:spAutoFit/>
          </a:bodyPr>
          <a:lstStyle/>
          <a:p>
            <a:r>
              <a:rPr lang="en-US" b="1" dirty="0">
                <a:solidFill>
                  <a:srgbClr val="F8CBAD"/>
                </a:solidFill>
                <a:latin typeface="Encode Sans" panose="020B0604020202020204" charset="0"/>
              </a:rPr>
              <a:t>Shaded area represents all potential </a:t>
            </a:r>
            <a:r>
              <a:rPr lang="en-US" b="1" dirty="0" err="1">
                <a:solidFill>
                  <a:srgbClr val="F8CBAD"/>
                </a:solidFill>
                <a:latin typeface="Encode Sans" panose="020B0604020202020204" charset="0"/>
              </a:rPr>
              <a:t>V</a:t>
            </a:r>
            <a:r>
              <a:rPr lang="en-US" b="1" baseline="-25000" dirty="0" err="1">
                <a:solidFill>
                  <a:srgbClr val="F8CBAD"/>
                </a:solidFill>
                <a:latin typeface="Encode Sans" panose="020B0604020202020204" charset="0"/>
              </a:rPr>
              <a:t>obs</a:t>
            </a:r>
            <a:r>
              <a:rPr lang="en-US" b="1" baseline="-25000" dirty="0">
                <a:solidFill>
                  <a:srgbClr val="F8CBAD"/>
                </a:solidFill>
                <a:latin typeface="Encode Sans" panose="020B0604020202020204" charset="0"/>
              </a:rPr>
              <a:t> </a:t>
            </a:r>
            <a:r>
              <a:rPr lang="en-US" b="1" dirty="0">
                <a:solidFill>
                  <a:srgbClr val="F8CBAD"/>
                </a:solidFill>
                <a:latin typeface="Encode Sans" panose="020B0604020202020204" charset="0"/>
              </a:rPr>
              <a:t>for each scenario </a:t>
            </a:r>
            <a:endParaRPr lang="en-US" b="1" dirty="0">
              <a:solidFill>
                <a:srgbClr val="F8CBAD"/>
              </a:solidFill>
            </a:endParaRPr>
          </a:p>
        </p:txBody>
      </p:sp>
      <p:sp>
        <p:nvSpPr>
          <p:cNvPr id="3" name="TextBox 2">
            <a:extLst>
              <a:ext uri="{FF2B5EF4-FFF2-40B4-BE49-F238E27FC236}">
                <a16:creationId xmlns:a16="http://schemas.microsoft.com/office/drawing/2014/main" id="{CEBCB3AF-058D-4F4E-8B43-CD6F57196DE2}"/>
              </a:ext>
            </a:extLst>
          </p:cNvPr>
          <p:cNvSpPr txBox="1"/>
          <p:nvPr/>
        </p:nvSpPr>
        <p:spPr>
          <a:xfrm>
            <a:off x="1375200" y="3707329"/>
            <a:ext cx="1163782" cy="307777"/>
          </a:xfrm>
          <a:prstGeom prst="rect">
            <a:avLst/>
          </a:prstGeom>
          <a:noFill/>
        </p:spPr>
        <p:txBody>
          <a:bodyPr wrap="square" rtlCol="0">
            <a:spAutoFit/>
          </a:bodyPr>
          <a:lstStyle/>
          <a:p>
            <a:r>
              <a:rPr lang="en-US" b="1" dirty="0">
                <a:solidFill>
                  <a:srgbClr val="FF0000"/>
                </a:solidFill>
              </a:rPr>
              <a:t>Robot</a:t>
            </a:r>
          </a:p>
        </p:txBody>
      </p:sp>
      <p:sp>
        <p:nvSpPr>
          <p:cNvPr id="31" name="TextBox 30">
            <a:extLst>
              <a:ext uri="{FF2B5EF4-FFF2-40B4-BE49-F238E27FC236}">
                <a16:creationId xmlns:a16="http://schemas.microsoft.com/office/drawing/2014/main" id="{915F2387-9739-4416-904D-6993E7D2F780}"/>
              </a:ext>
            </a:extLst>
          </p:cNvPr>
          <p:cNvSpPr txBox="1"/>
          <p:nvPr/>
        </p:nvSpPr>
        <p:spPr>
          <a:xfrm>
            <a:off x="758921" y="2655371"/>
            <a:ext cx="1163782" cy="307777"/>
          </a:xfrm>
          <a:prstGeom prst="rect">
            <a:avLst/>
          </a:prstGeom>
          <a:noFill/>
        </p:spPr>
        <p:txBody>
          <a:bodyPr wrap="square" rtlCol="0">
            <a:spAutoFit/>
          </a:bodyPr>
          <a:lstStyle/>
          <a:p>
            <a:r>
              <a:rPr lang="en-US" b="1" dirty="0">
                <a:solidFill>
                  <a:srgbClr val="00B050"/>
                </a:solidFill>
              </a:rPr>
              <a:t>Obstacle</a:t>
            </a:r>
          </a:p>
        </p:txBody>
      </p:sp>
      <p:sp>
        <p:nvSpPr>
          <p:cNvPr id="29" name="TextBox 28">
            <a:extLst>
              <a:ext uri="{FF2B5EF4-FFF2-40B4-BE49-F238E27FC236}">
                <a16:creationId xmlns:a16="http://schemas.microsoft.com/office/drawing/2014/main" id="{9D41D951-15F5-4199-97C7-2B374A27E98A}"/>
              </a:ext>
            </a:extLst>
          </p:cNvPr>
          <p:cNvSpPr txBox="1"/>
          <p:nvPr/>
        </p:nvSpPr>
        <p:spPr>
          <a:xfrm>
            <a:off x="4404627" y="3681690"/>
            <a:ext cx="1163782" cy="307777"/>
          </a:xfrm>
          <a:prstGeom prst="rect">
            <a:avLst/>
          </a:prstGeom>
          <a:noFill/>
        </p:spPr>
        <p:txBody>
          <a:bodyPr wrap="square" rtlCol="0">
            <a:spAutoFit/>
          </a:bodyPr>
          <a:lstStyle/>
          <a:p>
            <a:r>
              <a:rPr lang="en-US" b="1" dirty="0">
                <a:solidFill>
                  <a:srgbClr val="FF0000"/>
                </a:solidFill>
              </a:rPr>
              <a:t>Robot</a:t>
            </a:r>
          </a:p>
        </p:txBody>
      </p:sp>
      <p:sp>
        <p:nvSpPr>
          <p:cNvPr id="30" name="TextBox 29">
            <a:extLst>
              <a:ext uri="{FF2B5EF4-FFF2-40B4-BE49-F238E27FC236}">
                <a16:creationId xmlns:a16="http://schemas.microsoft.com/office/drawing/2014/main" id="{459E0D21-39E3-43DD-9E41-8899DF25F7A2}"/>
              </a:ext>
            </a:extLst>
          </p:cNvPr>
          <p:cNvSpPr txBox="1"/>
          <p:nvPr/>
        </p:nvSpPr>
        <p:spPr>
          <a:xfrm>
            <a:off x="3745250" y="2501482"/>
            <a:ext cx="1163782" cy="307777"/>
          </a:xfrm>
          <a:prstGeom prst="rect">
            <a:avLst/>
          </a:prstGeom>
          <a:noFill/>
        </p:spPr>
        <p:txBody>
          <a:bodyPr wrap="square" rtlCol="0">
            <a:spAutoFit/>
          </a:bodyPr>
          <a:lstStyle/>
          <a:p>
            <a:r>
              <a:rPr lang="en-US" b="1" dirty="0">
                <a:solidFill>
                  <a:srgbClr val="00B050"/>
                </a:solidFill>
              </a:rPr>
              <a:t>Obstacle</a:t>
            </a:r>
          </a:p>
        </p:txBody>
      </p:sp>
      <p:sp>
        <p:nvSpPr>
          <p:cNvPr id="32" name="TextBox 31">
            <a:extLst>
              <a:ext uri="{FF2B5EF4-FFF2-40B4-BE49-F238E27FC236}">
                <a16:creationId xmlns:a16="http://schemas.microsoft.com/office/drawing/2014/main" id="{F2080A37-CD6E-44B0-9F91-6114F18E01A4}"/>
              </a:ext>
            </a:extLst>
          </p:cNvPr>
          <p:cNvSpPr txBox="1"/>
          <p:nvPr/>
        </p:nvSpPr>
        <p:spPr>
          <a:xfrm>
            <a:off x="6365192" y="2655371"/>
            <a:ext cx="1163782" cy="307777"/>
          </a:xfrm>
          <a:prstGeom prst="rect">
            <a:avLst/>
          </a:prstGeom>
          <a:noFill/>
        </p:spPr>
        <p:txBody>
          <a:bodyPr wrap="square" rtlCol="0">
            <a:spAutoFit/>
          </a:bodyPr>
          <a:lstStyle/>
          <a:p>
            <a:r>
              <a:rPr lang="en-US" b="1" dirty="0">
                <a:solidFill>
                  <a:srgbClr val="00B050"/>
                </a:solidFill>
              </a:rPr>
              <a:t>Obstacle</a:t>
            </a:r>
          </a:p>
        </p:txBody>
      </p:sp>
      <p:sp>
        <p:nvSpPr>
          <p:cNvPr id="33" name="TextBox 32">
            <a:extLst>
              <a:ext uri="{FF2B5EF4-FFF2-40B4-BE49-F238E27FC236}">
                <a16:creationId xmlns:a16="http://schemas.microsoft.com/office/drawing/2014/main" id="{B4B9B0A9-AA02-4F46-868B-7F7FCEC27E80}"/>
              </a:ext>
            </a:extLst>
          </p:cNvPr>
          <p:cNvSpPr txBox="1"/>
          <p:nvPr/>
        </p:nvSpPr>
        <p:spPr>
          <a:xfrm>
            <a:off x="7595949" y="3786874"/>
            <a:ext cx="1163782" cy="307777"/>
          </a:xfrm>
          <a:prstGeom prst="rect">
            <a:avLst/>
          </a:prstGeom>
          <a:noFill/>
        </p:spPr>
        <p:txBody>
          <a:bodyPr wrap="square" rtlCol="0">
            <a:spAutoFit/>
          </a:bodyPr>
          <a:lstStyle/>
          <a:p>
            <a:r>
              <a:rPr lang="en-US" b="1" dirty="0">
                <a:solidFill>
                  <a:srgbClr val="FF0000"/>
                </a:solidFill>
              </a:rPr>
              <a:t>Robot</a:t>
            </a:r>
          </a:p>
        </p:txBody>
      </p:sp>
    </p:spTree>
    <p:extLst>
      <p:ext uri="{BB962C8B-B14F-4D97-AF65-F5344CB8AC3E}">
        <p14:creationId xmlns:p14="http://schemas.microsoft.com/office/powerpoint/2010/main" val="376256150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28" grpId="0"/>
      <p:bldP spid="3" grpId="0"/>
      <p:bldP spid="31" grpId="0"/>
      <p:bldP spid="29" grpId="0"/>
      <p:bldP spid="30"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0973-4123-4A70-A8DE-350DCAB874AF}"/>
              </a:ext>
            </a:extLst>
          </p:cNvPr>
          <p:cNvSpPr>
            <a:spLocks noGrp="1"/>
          </p:cNvSpPr>
          <p:nvPr>
            <p:ph type="title"/>
          </p:nvPr>
        </p:nvSpPr>
        <p:spPr/>
        <p:txBody>
          <a:bodyPr/>
          <a:lstStyle/>
          <a:p>
            <a:r>
              <a:rPr lang="en-US" dirty="0" err="1"/>
              <a:t>Replanning</a:t>
            </a:r>
            <a:r>
              <a:rPr lang="en-US" dirty="0"/>
              <a:t> Algorithm</a:t>
            </a:r>
          </a:p>
        </p:txBody>
      </p:sp>
      <p:sp>
        <p:nvSpPr>
          <p:cNvPr id="4" name="Slide Number Placeholder 3">
            <a:extLst>
              <a:ext uri="{FF2B5EF4-FFF2-40B4-BE49-F238E27FC236}">
                <a16:creationId xmlns:a16="http://schemas.microsoft.com/office/drawing/2014/main" id="{B31386F7-857C-417F-8D72-B1BD6358B4E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graphicFrame>
        <p:nvGraphicFramePr>
          <p:cNvPr id="6" name="Table 5">
            <a:extLst>
              <a:ext uri="{FF2B5EF4-FFF2-40B4-BE49-F238E27FC236}">
                <a16:creationId xmlns:a16="http://schemas.microsoft.com/office/drawing/2014/main" id="{B208B73C-5150-41CB-8099-422C99F3A7BD}"/>
              </a:ext>
            </a:extLst>
          </p:cNvPr>
          <p:cNvGraphicFramePr>
            <a:graphicFrameLocks noGrp="1"/>
          </p:cNvGraphicFramePr>
          <p:nvPr>
            <p:extLst>
              <p:ext uri="{D42A27DB-BD31-4B8C-83A1-F6EECF244321}">
                <p14:modId xmlns:p14="http://schemas.microsoft.com/office/powerpoint/2010/main" val="1361982608"/>
              </p:ext>
            </p:extLst>
          </p:nvPr>
        </p:nvGraphicFramePr>
        <p:xfrm>
          <a:off x="1213596" y="5616703"/>
          <a:ext cx="6152808" cy="2871707"/>
        </p:xfrm>
        <a:graphic>
          <a:graphicData uri="http://schemas.openxmlformats.org/drawingml/2006/table">
            <a:tbl>
              <a:tblPr firstRow="1" firstCol="1" bandRow="1">
                <a:tableStyleId>{793D81CF-94F2-401A-BA57-92F5A7B2D0C5}</a:tableStyleId>
              </a:tblPr>
              <a:tblGrid>
                <a:gridCol w="371368">
                  <a:extLst>
                    <a:ext uri="{9D8B030D-6E8A-4147-A177-3AD203B41FA5}">
                      <a16:colId xmlns:a16="http://schemas.microsoft.com/office/drawing/2014/main" val="4031098252"/>
                    </a:ext>
                  </a:extLst>
                </a:gridCol>
                <a:gridCol w="5781440">
                  <a:extLst>
                    <a:ext uri="{9D8B030D-6E8A-4147-A177-3AD203B41FA5}">
                      <a16:colId xmlns:a16="http://schemas.microsoft.com/office/drawing/2014/main" val="3473749767"/>
                    </a:ext>
                  </a:extLst>
                </a:gridCol>
              </a:tblGrid>
              <a:tr h="300467">
                <a:tc gridSpan="2">
                  <a:txBody>
                    <a:bodyPr/>
                    <a:lstStyle/>
                    <a:p>
                      <a:pPr marL="0" marR="0" algn="ctr">
                        <a:lnSpc>
                          <a:spcPct val="150000"/>
                        </a:lnSpc>
                        <a:spcBef>
                          <a:spcPts val="0"/>
                        </a:spcBef>
                        <a:spcAft>
                          <a:spcPts val="0"/>
                        </a:spcAft>
                      </a:pPr>
                      <a:r>
                        <a:rPr lang="en-US" sz="1400" dirty="0">
                          <a:effectLst/>
                        </a:rPr>
                        <a:t>Algorithm 5: </a:t>
                      </a:r>
                      <a:r>
                        <a:rPr lang="en-US" sz="1400" dirty="0" err="1">
                          <a:effectLst/>
                        </a:rPr>
                        <a:t>Replanning</a:t>
                      </a:r>
                      <a:r>
                        <a:rPr lang="en-US" sz="1400" dirty="0">
                          <a:effectLst/>
                        </a:rPr>
                        <a:t>()</a:t>
                      </a:r>
                      <a:endParaRPr lang="en-US" sz="1400" b="1"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998045906"/>
                  </a:ext>
                </a:extLst>
              </a:tr>
              <a:tr h="367320">
                <a:tc>
                  <a:txBody>
                    <a:bodyPr/>
                    <a:lstStyle/>
                    <a:p>
                      <a:pPr marL="0" marR="0" algn="ctr">
                        <a:lnSpc>
                          <a:spcPct val="150000"/>
                        </a:lnSpc>
                        <a:spcBef>
                          <a:spcPts val="0"/>
                        </a:spcBef>
                        <a:spcAft>
                          <a:spcPts val="0"/>
                        </a:spcAft>
                      </a:pPr>
                      <a:r>
                        <a:rPr lang="en-US" sz="1400">
                          <a:effectLst/>
                        </a:rPr>
                        <a:t>1</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err="1">
                          <a:effectLst/>
                        </a:rPr>
                        <a:t>TrajectoryPredictionMultiplier</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4204621"/>
                  </a:ext>
                </a:extLst>
              </a:tr>
              <a:tr h="367320">
                <a:tc>
                  <a:txBody>
                    <a:bodyPr/>
                    <a:lstStyle/>
                    <a:p>
                      <a:pPr marL="0" marR="0" algn="ctr">
                        <a:lnSpc>
                          <a:spcPct val="150000"/>
                        </a:lnSpc>
                        <a:spcBef>
                          <a:spcPts val="0"/>
                        </a:spcBef>
                        <a:spcAft>
                          <a:spcPts val="0"/>
                        </a:spcAft>
                      </a:pPr>
                      <a:r>
                        <a:rPr lang="en-US" sz="1400">
                          <a:effectLst/>
                        </a:rPr>
                        <a:t>2</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err="1">
                          <a:effectLst/>
                        </a:rPr>
                        <a:t>PredictedObsPosition</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60487886"/>
                  </a:ext>
                </a:extLst>
              </a:tr>
              <a:tr h="367320">
                <a:tc>
                  <a:txBody>
                    <a:bodyPr/>
                    <a:lstStyle/>
                    <a:p>
                      <a:pPr marL="0" marR="0" algn="ctr">
                        <a:lnSpc>
                          <a:spcPct val="150000"/>
                        </a:lnSpc>
                        <a:spcBef>
                          <a:spcPts val="0"/>
                        </a:spcBef>
                        <a:spcAft>
                          <a:spcPts val="0"/>
                        </a:spcAft>
                      </a:pPr>
                      <a:r>
                        <a:rPr lang="en-US" sz="1400">
                          <a:effectLst/>
                        </a:rPr>
                        <a:t>3</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err="1">
                          <a:effectLst/>
                        </a:rPr>
                        <a:t>InvalidateNodes</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3054334"/>
                  </a:ext>
                </a:extLst>
              </a:tr>
              <a:tr h="367320">
                <a:tc>
                  <a:txBody>
                    <a:bodyPr/>
                    <a:lstStyle/>
                    <a:p>
                      <a:pPr marL="0" marR="0" algn="ctr">
                        <a:lnSpc>
                          <a:spcPct val="150000"/>
                        </a:lnSpc>
                        <a:spcBef>
                          <a:spcPts val="0"/>
                        </a:spcBef>
                        <a:spcAft>
                          <a:spcPts val="0"/>
                        </a:spcAft>
                      </a:pPr>
                      <a:r>
                        <a:rPr lang="en-US" sz="1400">
                          <a:effectLst/>
                        </a:rPr>
                        <a:t>4</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err="1">
                          <a:effectLst/>
                        </a:rPr>
                        <a:t>SelectReplanGoalLocation</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7742900"/>
                  </a:ext>
                </a:extLst>
              </a:tr>
              <a:tr h="367320">
                <a:tc>
                  <a:txBody>
                    <a:bodyPr/>
                    <a:lstStyle/>
                    <a:p>
                      <a:pPr marL="0" marR="0" algn="ctr">
                        <a:lnSpc>
                          <a:spcPct val="150000"/>
                        </a:lnSpc>
                        <a:spcBef>
                          <a:spcPts val="0"/>
                        </a:spcBef>
                        <a:spcAft>
                          <a:spcPts val="0"/>
                        </a:spcAft>
                      </a:pPr>
                      <a:r>
                        <a:rPr lang="en-US" sz="1400">
                          <a:effectLst/>
                        </a:rPr>
                        <a:t>5</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err="1">
                          <a:effectLst/>
                        </a:rPr>
                        <a:t>SetReplanSamplingLimits</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8450707"/>
                  </a:ext>
                </a:extLst>
              </a:tr>
              <a:tr h="367320">
                <a:tc>
                  <a:txBody>
                    <a:bodyPr/>
                    <a:lstStyle/>
                    <a:p>
                      <a:pPr marL="0" marR="0" algn="ctr">
                        <a:lnSpc>
                          <a:spcPct val="150000"/>
                        </a:lnSpc>
                        <a:spcBef>
                          <a:spcPts val="0"/>
                        </a:spcBef>
                        <a:spcAft>
                          <a:spcPts val="0"/>
                        </a:spcAft>
                      </a:pPr>
                      <a:r>
                        <a:rPr lang="en-US" sz="1400">
                          <a:effectLst/>
                        </a:rPr>
                        <a:t>6</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a:effectLst/>
                        </a:rPr>
                        <a:t>RRT*(</a:t>
                      </a:r>
                      <a:r>
                        <a:rPr lang="en-US" sz="1400" dirty="0" err="1">
                          <a:effectLst/>
                        </a:rPr>
                        <a:t>RobotCurrentLocation</a:t>
                      </a:r>
                      <a:r>
                        <a:rPr lang="en-US" sz="1400" dirty="0">
                          <a:effectLst/>
                        </a:rPr>
                        <a:t>, </a:t>
                      </a:r>
                      <a:r>
                        <a:rPr lang="en-US" sz="1400" dirty="0" err="1">
                          <a:effectLst/>
                        </a:rPr>
                        <a:t>GoalLocation</a:t>
                      </a:r>
                      <a:r>
                        <a:rPr lang="en-US" sz="1400" dirty="0">
                          <a:effectLst/>
                        </a:rPr>
                        <a:t>, </a:t>
                      </a:r>
                      <a:r>
                        <a:rPr lang="en-US" sz="1400" dirty="0" err="1">
                          <a:effectLst/>
                        </a:rPr>
                        <a:t>PredictedObsPosition</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79687763"/>
                  </a:ext>
                </a:extLst>
              </a:tr>
              <a:tr h="367320">
                <a:tc>
                  <a:txBody>
                    <a:bodyPr/>
                    <a:lstStyle/>
                    <a:p>
                      <a:pPr marL="0" marR="0" algn="ctr">
                        <a:lnSpc>
                          <a:spcPct val="150000"/>
                        </a:lnSpc>
                        <a:spcBef>
                          <a:spcPts val="0"/>
                        </a:spcBef>
                        <a:spcAft>
                          <a:spcPts val="0"/>
                        </a:spcAft>
                      </a:pPr>
                      <a:r>
                        <a:rPr lang="en-US" sz="1400">
                          <a:effectLst/>
                        </a:rPr>
                        <a:t>7</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a:effectLst/>
                        </a:rPr>
                        <a:t>RewireReplannedPath()</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015231"/>
                  </a:ext>
                </a:extLst>
              </a:tr>
            </a:tbl>
          </a:graphicData>
        </a:graphic>
      </p:graphicFrame>
      <p:pic>
        <p:nvPicPr>
          <p:cNvPr id="14" name="Picture 13">
            <a:extLst>
              <a:ext uri="{FF2B5EF4-FFF2-40B4-BE49-F238E27FC236}">
                <a16:creationId xmlns:a16="http://schemas.microsoft.com/office/drawing/2014/main" id="{57AEED99-018B-47B8-8CD7-0C1B9E8DC4F0}"/>
              </a:ext>
            </a:extLst>
          </p:cNvPr>
          <p:cNvPicPr>
            <a:picLocks noChangeAspect="1"/>
          </p:cNvPicPr>
          <p:nvPr/>
        </p:nvPicPr>
        <p:blipFill>
          <a:blip r:embed="rId4"/>
          <a:stretch>
            <a:fillRect/>
          </a:stretch>
        </p:blipFill>
        <p:spPr>
          <a:xfrm>
            <a:off x="1593329" y="1144909"/>
            <a:ext cx="5957342" cy="2908044"/>
          </a:xfrm>
          <a:prstGeom prst="roundRect">
            <a:avLst>
              <a:gd name="adj" fmla="val 9097"/>
            </a:avLst>
          </a:prstGeom>
        </p:spPr>
      </p:pic>
      <p:sp>
        <p:nvSpPr>
          <p:cNvPr id="15" name="Speech Bubble: Rectangle with Corners Rounded 14">
            <a:extLst>
              <a:ext uri="{FF2B5EF4-FFF2-40B4-BE49-F238E27FC236}">
                <a16:creationId xmlns:a16="http://schemas.microsoft.com/office/drawing/2014/main" id="{6DD2DFED-ADF4-4E83-A892-DB1BBA336766}"/>
              </a:ext>
            </a:extLst>
          </p:cNvPr>
          <p:cNvSpPr/>
          <p:nvPr/>
        </p:nvSpPr>
        <p:spPr>
          <a:xfrm>
            <a:off x="6314474" y="772923"/>
            <a:ext cx="2472393" cy="978709"/>
          </a:xfrm>
          <a:prstGeom prst="wedgeRoundRectCallout">
            <a:avLst>
              <a:gd name="adj1" fmla="val -63283"/>
              <a:gd name="adj2" fmla="val 35799"/>
              <a:gd name="adj3" fmla="val 16667"/>
            </a:avLst>
          </a:prstGeom>
          <a:solidFill>
            <a:srgbClr val="F55C21"/>
          </a:solidFill>
          <a:ln>
            <a:solidFill>
              <a:srgbClr val="963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 multiplier proportional to the distance between robot and obstacle</a:t>
            </a:r>
          </a:p>
        </p:txBody>
      </p:sp>
      <mc:AlternateContent xmlns:mc="http://schemas.openxmlformats.org/markup-compatibility/2006" xmlns:a14="http://schemas.microsoft.com/office/drawing/2010/main">
        <mc:Choice Requires="a14">
          <p:sp>
            <p:nvSpPr>
              <p:cNvPr id="16" name="Speech Bubble: Rectangle with Corners Rounded 15">
                <a:extLst>
                  <a:ext uri="{FF2B5EF4-FFF2-40B4-BE49-F238E27FC236}">
                    <a16:creationId xmlns:a16="http://schemas.microsoft.com/office/drawing/2014/main" id="{26209ADD-5BB1-47D4-BF83-13FA293EE87F}"/>
                  </a:ext>
                </a:extLst>
              </p:cNvPr>
              <p:cNvSpPr/>
              <p:nvPr/>
            </p:nvSpPr>
            <p:spPr>
              <a:xfrm>
                <a:off x="4446010" y="1837268"/>
                <a:ext cx="3104661" cy="693928"/>
              </a:xfrm>
              <a:prstGeom prst="wedgeRoundRectCallout">
                <a:avLst>
                  <a:gd name="adj1" fmla="val -56407"/>
                  <a:gd name="adj2" fmla="val -20982"/>
                  <a:gd name="adj3" fmla="val 16667"/>
                </a:avLst>
              </a:prstGeom>
              <a:solidFill>
                <a:srgbClr val="F55C21"/>
              </a:solidFill>
              <a:ln>
                <a:solidFill>
                  <a:srgbClr val="963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𝑃𝑟𝑒𝑑𝑖𝑐𝑡𝑒𝑑</m:t>
                      </m:r>
                      <m:r>
                        <a:rPr lang="en-US" i="1">
                          <a:latin typeface="Cambria Math" panose="02040503050406030204" pitchFamily="18" charset="0"/>
                        </a:rPr>
                        <m:t> </m:t>
                      </m:r>
                      <m:r>
                        <a:rPr lang="en-US" i="1">
                          <a:latin typeface="Cambria Math" panose="02040503050406030204" pitchFamily="18" charset="0"/>
                        </a:rPr>
                        <m:t>𝑜𝑏𝑠𝑡𝑎𝑐𝑙𝑒</m:t>
                      </m:r>
                      <m:r>
                        <a:rPr lang="en-US" i="1">
                          <a:latin typeface="Cambria Math" panose="02040503050406030204" pitchFamily="18" charset="0"/>
                        </a:rPr>
                        <m:t> </m:t>
                      </m:r>
                      <m:r>
                        <a:rPr lang="en-US" i="1">
                          <a:latin typeface="Cambria Math" panose="02040503050406030204" pitchFamily="18" charset="0"/>
                        </a:rPr>
                        <m:t>𝑐𝑜𝑜𝑟𝑑𝑖𝑛𝑎𝑡𝑒𝑠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𝑜𝑏𝑠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𝑜𝑏𝑠</m:t>
                          </m:r>
                        </m:sub>
                      </m:sSub>
                      <m:r>
                        <a:rPr lang="en-US" i="1">
                          <a:latin typeface="Cambria Math" panose="02040503050406030204" pitchFamily="18" charset="0"/>
                        </a:rPr>
                        <m:t>)+</m:t>
                      </m:r>
                      <m:r>
                        <a:rPr lang="en-US" i="1">
                          <a:latin typeface="Cambria Math" panose="02040503050406030204" pitchFamily="18" charset="0"/>
                        </a:rPr>
                        <m:t>𝑚𝑢𝑙𝑡𝑖𝑝𝑙𝑖𝑒𝑟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𝑜𝑏𝑠</m:t>
                          </m:r>
                        </m:sub>
                      </m:sSub>
                    </m:oMath>
                  </m:oMathPara>
                </a14:m>
                <a:endParaRPr lang="en-US" dirty="0"/>
              </a:p>
            </p:txBody>
          </p:sp>
        </mc:Choice>
        <mc:Fallback xmlns="">
          <p:sp>
            <p:nvSpPr>
              <p:cNvPr id="16" name="Speech Bubble: Rectangle with Corners Rounded 15">
                <a:extLst>
                  <a:ext uri="{FF2B5EF4-FFF2-40B4-BE49-F238E27FC236}">
                    <a16:creationId xmlns:a16="http://schemas.microsoft.com/office/drawing/2014/main" id="{26209ADD-5BB1-47D4-BF83-13FA293EE87F}"/>
                  </a:ext>
                </a:extLst>
              </p:cNvPr>
              <p:cNvSpPr>
                <a:spLocks noRot="1" noChangeAspect="1" noMove="1" noResize="1" noEditPoints="1" noAdjustHandles="1" noChangeArrowheads="1" noChangeShapeType="1" noTextEdit="1"/>
              </p:cNvSpPr>
              <p:nvPr/>
            </p:nvSpPr>
            <p:spPr>
              <a:xfrm>
                <a:off x="4446010" y="1837268"/>
                <a:ext cx="3104661" cy="693928"/>
              </a:xfrm>
              <a:prstGeom prst="wedgeRoundRectCallout">
                <a:avLst>
                  <a:gd name="adj1" fmla="val -56407"/>
                  <a:gd name="adj2" fmla="val -20982"/>
                  <a:gd name="adj3" fmla="val 16667"/>
                </a:avLst>
              </a:prstGeom>
              <a:blipFill>
                <a:blip r:embed="rId5"/>
                <a:stretch>
                  <a:fillRect/>
                </a:stretch>
              </a:blipFill>
              <a:ln>
                <a:solidFill>
                  <a:srgbClr val="963334"/>
                </a:solidFill>
              </a:ln>
            </p:spPr>
            <p:txBody>
              <a:bodyPr/>
              <a:lstStyle/>
              <a:p>
                <a:r>
                  <a:rPr lang="en-US">
                    <a:noFill/>
                  </a:rPr>
                  <a:t> </a:t>
                </a:r>
              </a:p>
            </p:txBody>
          </p:sp>
        </mc:Fallback>
      </mc:AlternateContent>
      <p:sp>
        <p:nvSpPr>
          <p:cNvPr id="17" name="Speech Bubble: Rectangle with Corners Rounded 16">
            <a:extLst>
              <a:ext uri="{FF2B5EF4-FFF2-40B4-BE49-F238E27FC236}">
                <a16:creationId xmlns:a16="http://schemas.microsoft.com/office/drawing/2014/main" id="{199958E0-F4DA-4AD5-B1F8-EB923CB17D6F}"/>
              </a:ext>
            </a:extLst>
          </p:cNvPr>
          <p:cNvSpPr/>
          <p:nvPr/>
        </p:nvSpPr>
        <p:spPr>
          <a:xfrm>
            <a:off x="194607" y="3158066"/>
            <a:ext cx="1288655" cy="776353"/>
          </a:xfrm>
          <a:prstGeom prst="wedgeRoundRectCallout">
            <a:avLst>
              <a:gd name="adj1" fmla="val 64963"/>
              <a:gd name="adj2" fmla="val -19730"/>
              <a:gd name="adj3" fmla="val 16667"/>
            </a:avLst>
          </a:prstGeom>
          <a:solidFill>
            <a:srgbClr val="F55C21"/>
          </a:solidFill>
          <a:ln>
            <a:solidFill>
              <a:srgbClr val="963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RRT* </a:t>
            </a:r>
            <a:r>
              <a:rPr lang="en-US" dirty="0" err="1"/>
              <a:t>localised</a:t>
            </a:r>
            <a:r>
              <a:rPr lang="en-US" dirty="0"/>
              <a:t> </a:t>
            </a:r>
            <a:r>
              <a:rPr lang="en-US" dirty="0" err="1"/>
              <a:t>replanning</a:t>
            </a:r>
            <a:endParaRPr lang="en-US" dirty="0"/>
          </a:p>
        </p:txBody>
      </p:sp>
    </p:spTree>
    <p:custDataLst>
      <p:tags r:id="rId1"/>
    </p:custDataLst>
    <p:extLst>
      <p:ext uri="{BB962C8B-B14F-4D97-AF65-F5344CB8AC3E}">
        <p14:creationId xmlns:p14="http://schemas.microsoft.com/office/powerpoint/2010/main" val="320097866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8205B0A0-C273-43C3-8311-F646BA2F9F7F}"/>
              </a:ext>
            </a:extLst>
          </p:cNvPr>
          <p:cNvSpPr>
            <a:spLocks noGrp="1"/>
          </p:cNvSpPr>
          <p:nvPr>
            <p:ph type="title"/>
          </p:nvPr>
        </p:nvSpPr>
        <p:spPr/>
        <p:txBody>
          <a:bodyPr/>
          <a:lstStyle/>
          <a:p>
            <a:r>
              <a:rPr lang="en-US" dirty="0" err="1"/>
              <a:t>Matlab</a:t>
            </a:r>
            <a:r>
              <a:rPr lang="en-US" dirty="0"/>
              <a:t> Simulation</a:t>
            </a:r>
          </a:p>
        </p:txBody>
      </p:sp>
      <p:sp>
        <p:nvSpPr>
          <p:cNvPr id="5" name="Slide Number Placeholder 4">
            <a:extLst>
              <a:ext uri="{FF2B5EF4-FFF2-40B4-BE49-F238E27FC236}">
                <a16:creationId xmlns:a16="http://schemas.microsoft.com/office/drawing/2014/main" id="{8A1C4AA8-ED41-45E0-8BDC-E48D3A1F6E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8" name="Picture 7">
            <a:extLst>
              <a:ext uri="{FF2B5EF4-FFF2-40B4-BE49-F238E27FC236}">
                <a16:creationId xmlns:a16="http://schemas.microsoft.com/office/drawing/2014/main" id="{711DC7C2-2E8D-4A43-803B-E41018E01D25}"/>
              </a:ext>
            </a:extLst>
          </p:cNvPr>
          <p:cNvPicPr/>
          <p:nvPr/>
        </p:nvPicPr>
        <p:blipFill rotWithShape="1">
          <a:blip r:embed="rId6">
            <a:extLst>
              <a:ext uri="{28A0092B-C50C-407E-A947-70E740481C1C}">
                <a14:useLocalDpi xmlns:a14="http://schemas.microsoft.com/office/drawing/2010/main" val="0"/>
              </a:ext>
            </a:extLst>
          </a:blip>
          <a:srcRect l="4014" t="16211" r="4508" b="3584"/>
          <a:stretch/>
        </p:blipFill>
        <p:spPr bwMode="auto">
          <a:xfrm>
            <a:off x="4718877" y="1176210"/>
            <a:ext cx="3480114" cy="29901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8F6AC7F-C6F3-43C8-A0CA-833E4DCDBE83}"/>
              </a:ext>
            </a:extLst>
          </p:cNvPr>
          <p:cNvPicPr/>
          <p:nvPr/>
        </p:nvPicPr>
        <p:blipFill rotWithShape="1">
          <a:blip r:embed="rId7" cstate="print">
            <a:extLst>
              <a:ext uri="{28A0092B-C50C-407E-A947-70E740481C1C}">
                <a14:useLocalDpi xmlns:a14="http://schemas.microsoft.com/office/drawing/2010/main" val="0"/>
              </a:ext>
            </a:extLst>
          </a:blip>
          <a:srcRect l="5824" t="19128" r="6461" b="2920"/>
          <a:stretch/>
        </p:blipFill>
        <p:spPr bwMode="auto">
          <a:xfrm>
            <a:off x="4718876" y="1176209"/>
            <a:ext cx="3480113" cy="2990099"/>
          </a:xfrm>
          <a:prstGeom prst="rect">
            <a:avLst/>
          </a:prstGeom>
          <a:ln>
            <a:noFill/>
          </a:ln>
          <a:extLst>
            <a:ext uri="{53640926-AAD7-44D8-BBD7-CCE9431645EC}">
              <a14:shadowObscured xmlns:a14="http://schemas.microsoft.com/office/drawing/2010/main"/>
            </a:ext>
          </a:extLst>
        </p:spPr>
      </p:pic>
      <p:sp>
        <p:nvSpPr>
          <p:cNvPr id="12" name="Rectangle: Rounded Corners 11">
            <a:extLst>
              <a:ext uri="{FF2B5EF4-FFF2-40B4-BE49-F238E27FC236}">
                <a16:creationId xmlns:a16="http://schemas.microsoft.com/office/drawing/2014/main" id="{676946F8-D43C-4367-A1D9-EFE017CFB072}"/>
              </a:ext>
            </a:extLst>
          </p:cNvPr>
          <p:cNvSpPr/>
          <p:nvPr/>
        </p:nvSpPr>
        <p:spPr>
          <a:xfrm>
            <a:off x="618836" y="1333817"/>
            <a:ext cx="3094182" cy="892147"/>
          </a:xfrm>
          <a:prstGeom prst="roundRect">
            <a:avLst/>
          </a:prstGeom>
          <a:solidFill>
            <a:srgbClr val="963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Encode Sans" panose="020B0604020202020204" charset="0"/>
              </a:rPr>
              <a:t>Generation of global preplanned path using RRT* </a:t>
            </a:r>
          </a:p>
        </p:txBody>
      </p:sp>
      <p:sp>
        <p:nvSpPr>
          <p:cNvPr id="13" name="Rectangle: Rounded Corners 12">
            <a:extLst>
              <a:ext uri="{FF2B5EF4-FFF2-40B4-BE49-F238E27FC236}">
                <a16:creationId xmlns:a16="http://schemas.microsoft.com/office/drawing/2014/main" id="{E750B6E6-0E9C-43C6-9E5E-459392B024B1}"/>
              </a:ext>
            </a:extLst>
          </p:cNvPr>
          <p:cNvSpPr/>
          <p:nvPr/>
        </p:nvSpPr>
        <p:spPr>
          <a:xfrm>
            <a:off x="618836" y="3028373"/>
            <a:ext cx="3094182" cy="892147"/>
          </a:xfrm>
          <a:prstGeom prst="roundRect">
            <a:avLst/>
          </a:prstGeom>
          <a:solidFill>
            <a:srgbClr val="963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Encode Sans" panose="020B0604020202020204" charset="0"/>
              </a:rPr>
              <a:t>Reused for all subsequent runs</a:t>
            </a:r>
          </a:p>
        </p:txBody>
      </p:sp>
      <p:pic>
        <p:nvPicPr>
          <p:cNvPr id="14" name="Picture 13">
            <a:extLst>
              <a:ext uri="{FF2B5EF4-FFF2-40B4-BE49-F238E27FC236}">
                <a16:creationId xmlns:a16="http://schemas.microsoft.com/office/drawing/2014/main" id="{5702EEDC-97DE-4826-970A-97A104B26E0D}"/>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718874" y="1176207"/>
            <a:ext cx="3480112" cy="2990098"/>
          </a:xfrm>
          <a:prstGeom prst="rect">
            <a:avLst/>
          </a:prstGeom>
          <a:noFill/>
        </p:spPr>
      </p:pic>
      <p:sp>
        <p:nvSpPr>
          <p:cNvPr id="15" name="Arrow: Right 14">
            <a:extLst>
              <a:ext uri="{FF2B5EF4-FFF2-40B4-BE49-F238E27FC236}">
                <a16:creationId xmlns:a16="http://schemas.microsoft.com/office/drawing/2014/main" id="{F0E29E20-A831-441B-A543-E802A915996F}"/>
              </a:ext>
            </a:extLst>
          </p:cNvPr>
          <p:cNvSpPr/>
          <p:nvPr/>
        </p:nvSpPr>
        <p:spPr>
          <a:xfrm rot="5400000">
            <a:off x="1896918" y="2356096"/>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2-D">
            <a:hlinkClick r:id="" action="ppaction://media"/>
            <a:extLst>
              <a:ext uri="{FF2B5EF4-FFF2-40B4-BE49-F238E27FC236}">
                <a16:creationId xmlns:a16="http://schemas.microsoft.com/office/drawing/2014/main" id="{814B77EF-C3F5-4909-B33E-8F0DA7F91117}"/>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4994463" y="1308696"/>
            <a:ext cx="3042901" cy="2628411"/>
          </a:xfrm>
          <a:prstGeom prst="rect">
            <a:avLst/>
          </a:prstGeom>
        </p:spPr>
      </p:pic>
      <p:sp>
        <p:nvSpPr>
          <p:cNvPr id="4" name="Rectangle 3">
            <a:extLst>
              <a:ext uri="{FF2B5EF4-FFF2-40B4-BE49-F238E27FC236}">
                <a16:creationId xmlns:a16="http://schemas.microsoft.com/office/drawing/2014/main" id="{43635618-6012-4C0B-A10A-5EEBEC115D50}"/>
              </a:ext>
            </a:extLst>
          </p:cNvPr>
          <p:cNvSpPr/>
          <p:nvPr/>
        </p:nvSpPr>
        <p:spPr>
          <a:xfrm>
            <a:off x="5476564" y="3435928"/>
            <a:ext cx="2710873" cy="785793"/>
          </a:xfrm>
          <a:prstGeom prst="rect">
            <a:avLst/>
          </a:prstGeom>
        </p:spPr>
        <p:txBody>
          <a:bodyPr wrap="square">
            <a:spAutoFit/>
          </a:bodyPr>
          <a:lstStyle/>
          <a:p>
            <a:pPr marL="101600">
              <a:lnSpc>
                <a:spcPct val="115000"/>
              </a:lnSpc>
              <a:spcBef>
                <a:spcPts val="600"/>
              </a:spcBef>
              <a:buClr>
                <a:srgbClr val="F55C21"/>
              </a:buClr>
              <a:buSzPts val="2000"/>
            </a:pPr>
            <a:r>
              <a:rPr lang="en-US" sz="1200" b="1" dirty="0">
                <a:solidFill>
                  <a:srgbClr val="ED7D31"/>
                </a:solidFill>
                <a:latin typeface="Encode Sans" panose="020B0604020202020204" charset="0"/>
                <a:sym typeface="Encode Sans ExtraLight"/>
              </a:rPr>
              <a:t>o  represents the </a:t>
            </a:r>
            <a:r>
              <a:rPr lang="en-US" sz="1200" b="1" dirty="0">
                <a:solidFill>
                  <a:srgbClr val="ED7D31"/>
                </a:solidFill>
                <a:latin typeface="Encode Sans" panose="020B0604020202020204" charset="0"/>
              </a:rPr>
              <a:t>nodes that the obstacle can travel between</a:t>
            </a:r>
          </a:p>
          <a:p>
            <a:pPr marL="101600" lvl="0">
              <a:lnSpc>
                <a:spcPct val="115000"/>
              </a:lnSpc>
              <a:spcBef>
                <a:spcPts val="600"/>
              </a:spcBef>
              <a:buClr>
                <a:srgbClr val="F55C21"/>
              </a:buClr>
              <a:buSzPts val="2000"/>
            </a:pPr>
            <a:r>
              <a:rPr lang="en-US" sz="1200" b="1" dirty="0">
                <a:solidFill>
                  <a:schemeClr val="tx1"/>
                </a:solidFill>
                <a:latin typeface="Encode Sans ExtraLight"/>
                <a:sym typeface="Encode Sans ExtraLight"/>
              </a:rPr>
              <a:t> </a:t>
            </a:r>
          </a:p>
        </p:txBody>
      </p:sp>
    </p:spTree>
    <p:custDataLst>
      <p:tags r:id="rId1"/>
    </p:custDataLst>
    <p:extLst>
      <p:ext uri="{BB962C8B-B14F-4D97-AF65-F5344CB8AC3E}">
        <p14:creationId xmlns:p14="http://schemas.microsoft.com/office/powerpoint/2010/main" val="272322764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 presetClass="mediacall" presetSubtype="0" fill="hold" nodeType="withEffect">
                                  <p:stCondLst>
                                    <p:cond delay="0"/>
                                  </p:stCondLst>
                                  <p:childTnLst>
                                    <p:cmd type="call" cmd="playFrom(0.0)">
                                      <p:cBhvr>
                                        <p:cTn id="25" dur="1246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6" fill="hold" display="0">
                  <p:stCondLst>
                    <p:cond delay="indefinite"/>
                  </p:stCondLst>
                </p:cTn>
                <p:tgtEl>
                  <p:spTgt spid="17"/>
                </p:tgtEl>
              </p:cMediaNode>
            </p:video>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ctrTitle"/>
          </p:nvPr>
        </p:nvSpPr>
        <p:spPr>
          <a:xfrm>
            <a:off x="1735925" y="1126150"/>
            <a:ext cx="5672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a:t>
            </a:r>
            <a:endParaRPr dirty="0"/>
          </a:p>
          <a:p>
            <a:pPr marL="0" lvl="0" indent="0" algn="ctr" rtl="0">
              <a:spcBef>
                <a:spcPts val="0"/>
              </a:spcBef>
              <a:spcAft>
                <a:spcPts val="0"/>
              </a:spcAft>
              <a:buNone/>
            </a:pPr>
            <a:r>
              <a:rPr lang="en-US" dirty="0"/>
              <a:t>3-D DEVELOPMENT</a:t>
            </a:r>
            <a:endParaRPr dirty="0"/>
          </a:p>
        </p:txBody>
      </p:sp>
      <p:sp>
        <p:nvSpPr>
          <p:cNvPr id="129" name="Google Shape;129;p16"/>
          <p:cNvSpPr txBox="1">
            <a:spLocks noGrp="1"/>
          </p:cNvSpPr>
          <p:nvPr>
            <p:ph type="subTitle" idx="1"/>
          </p:nvPr>
        </p:nvSpPr>
        <p:spPr>
          <a:xfrm>
            <a:off x="1735925" y="2665541"/>
            <a:ext cx="5672100" cy="784800"/>
          </a:xfrm>
          <a:prstGeom prst="rect">
            <a:avLst/>
          </a:prstGeom>
        </p:spPr>
        <p:txBody>
          <a:bodyPr spcFirstLastPara="1" wrap="square" lIns="91425" tIns="91425" rIns="91425" bIns="91425" anchor="t" anchorCtr="0">
            <a:noAutofit/>
          </a:bodyPr>
          <a:lstStyle/>
          <a:p>
            <a:pPr marL="0" indent="0"/>
            <a:r>
              <a:rPr lang="en-SG" dirty="0">
                <a:solidFill>
                  <a:schemeClr val="bg1"/>
                </a:solidFill>
              </a:rPr>
              <a:t>An additional dimension of complexity</a:t>
            </a:r>
          </a:p>
        </p:txBody>
      </p:sp>
      <p:pic>
        <p:nvPicPr>
          <p:cNvPr id="9218" name="Picture 2" descr="Image result for axis icon white">
            <a:extLst>
              <a:ext uri="{FF2B5EF4-FFF2-40B4-BE49-F238E27FC236}">
                <a16:creationId xmlns:a16="http://schemas.microsoft.com/office/drawing/2014/main" id="{55C295A3-2398-4CD7-99FE-AC77710F52E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179600" y="4197834"/>
            <a:ext cx="784800" cy="78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69425"/>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1C4AA8-ED41-45E0-8BDC-E48D3A1F6E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9" name="Picture 8">
            <a:extLst>
              <a:ext uri="{FF2B5EF4-FFF2-40B4-BE49-F238E27FC236}">
                <a16:creationId xmlns:a16="http://schemas.microsoft.com/office/drawing/2014/main" id="{81D48738-34F1-4E25-80E4-9F7108C9AD85}"/>
              </a:ext>
            </a:extLst>
          </p:cNvPr>
          <p:cNvPicPr>
            <a:picLocks noChangeAspect="1"/>
          </p:cNvPicPr>
          <p:nvPr/>
        </p:nvPicPr>
        <p:blipFill>
          <a:blip r:embed="rId3"/>
          <a:stretch>
            <a:fillRect/>
          </a:stretch>
        </p:blipFill>
        <p:spPr>
          <a:xfrm>
            <a:off x="1161195" y="1012573"/>
            <a:ext cx="6682473" cy="3496934"/>
          </a:xfrm>
          <a:prstGeom prst="rect">
            <a:avLst/>
          </a:prstGeom>
        </p:spPr>
      </p:pic>
      <p:sp>
        <p:nvSpPr>
          <p:cNvPr id="10" name="Title 4">
            <a:extLst>
              <a:ext uri="{FF2B5EF4-FFF2-40B4-BE49-F238E27FC236}">
                <a16:creationId xmlns:a16="http://schemas.microsoft.com/office/drawing/2014/main" id="{8205B0A0-C273-43C3-8311-F646BA2F9F7F}"/>
              </a:ext>
            </a:extLst>
          </p:cNvPr>
          <p:cNvSpPr>
            <a:spLocks noGrp="1"/>
          </p:cNvSpPr>
          <p:nvPr>
            <p:ph type="title"/>
          </p:nvPr>
        </p:nvSpPr>
        <p:spPr>
          <a:xfrm>
            <a:off x="549600" y="361375"/>
            <a:ext cx="7497000" cy="549600"/>
          </a:xfrm>
        </p:spPr>
        <p:txBody>
          <a:bodyPr/>
          <a:lstStyle/>
          <a:p>
            <a:r>
              <a:rPr lang="en-US" dirty="0"/>
              <a:t>Dynamic Path </a:t>
            </a:r>
            <a:r>
              <a:rPr lang="en-US" dirty="0" err="1"/>
              <a:t>Replanning</a:t>
            </a:r>
            <a:r>
              <a:rPr lang="en-US" dirty="0"/>
              <a:t> in 3-D</a:t>
            </a:r>
          </a:p>
        </p:txBody>
      </p:sp>
      <p:sp>
        <p:nvSpPr>
          <p:cNvPr id="11" name="Text Placeholder 1">
            <a:extLst>
              <a:ext uri="{FF2B5EF4-FFF2-40B4-BE49-F238E27FC236}">
                <a16:creationId xmlns:a16="http://schemas.microsoft.com/office/drawing/2014/main" id="{1181AB98-7EF6-49A2-A118-E6409609C7A3}"/>
              </a:ext>
            </a:extLst>
          </p:cNvPr>
          <p:cNvSpPr>
            <a:spLocks noGrp="1"/>
          </p:cNvSpPr>
          <p:nvPr>
            <p:ph type="body" idx="1"/>
          </p:nvPr>
        </p:nvSpPr>
        <p:spPr>
          <a:xfrm>
            <a:off x="3098837" y="920211"/>
            <a:ext cx="3228073" cy="748723"/>
          </a:xfrm>
        </p:spPr>
        <p:txBody>
          <a:bodyPr/>
          <a:lstStyle/>
          <a:p>
            <a:pPr marL="76200" indent="0">
              <a:buNone/>
            </a:pPr>
            <a:r>
              <a:rPr lang="en-US" dirty="0"/>
              <a:t>Overall Path Execution </a:t>
            </a:r>
          </a:p>
        </p:txBody>
      </p:sp>
      <p:sp>
        <p:nvSpPr>
          <p:cNvPr id="2" name="Rectangle 1">
            <a:extLst>
              <a:ext uri="{FF2B5EF4-FFF2-40B4-BE49-F238E27FC236}">
                <a16:creationId xmlns:a16="http://schemas.microsoft.com/office/drawing/2014/main" id="{256F8222-C332-4943-8EBC-310329E99C0B}"/>
              </a:ext>
            </a:extLst>
          </p:cNvPr>
          <p:cNvSpPr/>
          <p:nvPr/>
        </p:nvSpPr>
        <p:spPr>
          <a:xfrm>
            <a:off x="5349240" y="2917502"/>
            <a:ext cx="914400" cy="748723"/>
          </a:xfrm>
          <a:prstGeom prst="rect">
            <a:avLst/>
          </a:prstGeom>
          <a:solidFill>
            <a:srgbClr val="DEEBF7"/>
          </a:solidFill>
          <a:ln>
            <a:solidFill>
              <a:srgbClr val="DEEB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Calibri" panose="020F0502020204030204" pitchFamily="34" charset="0"/>
              </a:rPr>
              <a:t>Path Obstruction Check </a:t>
            </a:r>
            <a:r>
              <a:rPr lang="en-US" sz="1000" b="1" dirty="0">
                <a:solidFill>
                  <a:schemeClr val="tx1"/>
                </a:solidFill>
                <a:latin typeface="Calibri" panose="020F0502020204030204" pitchFamily="34" charset="0"/>
              </a:rPr>
              <a:t>(Algorithm 6)</a:t>
            </a:r>
          </a:p>
        </p:txBody>
      </p:sp>
    </p:spTree>
    <p:extLst>
      <p:ext uri="{BB962C8B-B14F-4D97-AF65-F5344CB8AC3E}">
        <p14:creationId xmlns:p14="http://schemas.microsoft.com/office/powerpoint/2010/main" val="1286831877"/>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ctrTitle"/>
          </p:nvPr>
        </p:nvSpPr>
        <p:spPr>
          <a:xfrm>
            <a:off x="1735925" y="1126150"/>
            <a:ext cx="5672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US" dirty="0"/>
              <a:t>INTRODUCTION</a:t>
            </a:r>
            <a:endParaRPr dirty="0"/>
          </a:p>
        </p:txBody>
      </p:sp>
      <p:sp>
        <p:nvSpPr>
          <p:cNvPr id="129" name="Google Shape;129;p16"/>
          <p:cNvSpPr txBox="1">
            <a:spLocks noGrp="1"/>
          </p:cNvSpPr>
          <p:nvPr>
            <p:ph type="subTitle" idx="1"/>
          </p:nvPr>
        </p:nvSpPr>
        <p:spPr>
          <a:xfrm>
            <a:off x="1735925" y="2665541"/>
            <a:ext cx="5672100" cy="784800"/>
          </a:xfrm>
          <a:prstGeom prst="rect">
            <a:avLst/>
          </a:prstGeom>
        </p:spPr>
        <p:txBody>
          <a:bodyPr spcFirstLastPara="1" wrap="square" lIns="91425" tIns="91425" rIns="91425" bIns="91425" anchor="t" anchorCtr="0">
            <a:noAutofit/>
          </a:bodyPr>
          <a:lstStyle/>
          <a:p>
            <a:pPr marL="0" lvl="0" indent="0"/>
            <a:r>
              <a:rPr lang="en-US" dirty="0">
                <a:solidFill>
                  <a:schemeClr val="bg1"/>
                </a:solidFill>
              </a:rPr>
              <a:t>Background, Motivation, Objective &amp; Scope </a:t>
            </a:r>
          </a:p>
        </p:txBody>
      </p:sp>
      <p:grpSp>
        <p:nvGrpSpPr>
          <p:cNvPr id="130" name="Google Shape;130;p16"/>
          <p:cNvGrpSpPr/>
          <p:nvPr/>
        </p:nvGrpSpPr>
        <p:grpSpPr>
          <a:xfrm>
            <a:off x="4392102" y="4301022"/>
            <a:ext cx="359234" cy="585619"/>
            <a:chOff x="6730350" y="2315900"/>
            <a:chExt cx="257700" cy="420100"/>
          </a:xfrm>
        </p:grpSpPr>
        <p:sp>
          <p:nvSpPr>
            <p:cNvPr id="131" name="Google Shape;131;p16"/>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a:extLst>
              <a:ext uri="{FF2B5EF4-FFF2-40B4-BE49-F238E27FC236}">
                <a16:creationId xmlns:a16="http://schemas.microsoft.com/office/drawing/2014/main" id="{05BBFD1B-81AD-4B7C-B4B8-E6A59CF1102C}"/>
              </a:ext>
            </a:extLst>
          </p:cNvPr>
          <p:cNvSpPr>
            <a:spLocks noGrp="1"/>
          </p:cNvSpPr>
          <p:nvPr>
            <p:ph type="title"/>
          </p:nvPr>
        </p:nvSpPr>
        <p:spPr/>
        <p:txBody>
          <a:bodyPr/>
          <a:lstStyle/>
          <a:p>
            <a:r>
              <a:rPr lang="en-US" dirty="0"/>
              <a:t>Path Obstruction Check (3-D)</a:t>
            </a:r>
          </a:p>
        </p:txBody>
      </p:sp>
      <p:sp>
        <p:nvSpPr>
          <p:cNvPr id="69" name="Text Placeholder 68">
            <a:extLst>
              <a:ext uri="{FF2B5EF4-FFF2-40B4-BE49-F238E27FC236}">
                <a16:creationId xmlns:a16="http://schemas.microsoft.com/office/drawing/2014/main" id="{10F828E6-19EB-439A-A157-D1CECEFCD707}"/>
              </a:ext>
            </a:extLst>
          </p:cNvPr>
          <p:cNvSpPr>
            <a:spLocks noGrp="1"/>
          </p:cNvSpPr>
          <p:nvPr>
            <p:ph type="body" idx="1"/>
          </p:nvPr>
        </p:nvSpPr>
        <p:spPr>
          <a:xfrm>
            <a:off x="575001" y="1919817"/>
            <a:ext cx="3048733" cy="1619250"/>
          </a:xfrm>
        </p:spPr>
        <p:txBody>
          <a:bodyPr/>
          <a:lstStyle/>
          <a:p>
            <a:r>
              <a:rPr lang="en-US" dirty="0"/>
              <a:t>Path Obstruction Check Algorithm Flow Chart</a:t>
            </a:r>
          </a:p>
        </p:txBody>
      </p:sp>
      <p:sp>
        <p:nvSpPr>
          <p:cNvPr id="4" name="Slide Number Placeholder 3">
            <a:extLst>
              <a:ext uri="{FF2B5EF4-FFF2-40B4-BE49-F238E27FC236}">
                <a16:creationId xmlns:a16="http://schemas.microsoft.com/office/drawing/2014/main" id="{86108028-A161-4691-8B50-D63F805638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B0A27A8A-662F-492F-81B6-1F09A5FAACB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903" y="296285"/>
            <a:ext cx="4586990" cy="4771071"/>
          </a:xfrm>
          <a:prstGeom prst="rect">
            <a:avLst/>
          </a:prstGeom>
          <a:noFill/>
        </p:spPr>
      </p:pic>
    </p:spTree>
    <p:extLst>
      <p:ext uri="{BB962C8B-B14F-4D97-AF65-F5344CB8AC3E}">
        <p14:creationId xmlns:p14="http://schemas.microsoft.com/office/powerpoint/2010/main" val="275654989"/>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1C4AA8-ED41-45E0-8BDC-E48D3A1F6E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10" name="Title 4">
            <a:extLst>
              <a:ext uri="{FF2B5EF4-FFF2-40B4-BE49-F238E27FC236}">
                <a16:creationId xmlns:a16="http://schemas.microsoft.com/office/drawing/2014/main" id="{8205B0A0-C273-43C3-8311-F646BA2F9F7F}"/>
              </a:ext>
            </a:extLst>
          </p:cNvPr>
          <p:cNvSpPr>
            <a:spLocks noGrp="1"/>
          </p:cNvSpPr>
          <p:nvPr>
            <p:ph type="title"/>
          </p:nvPr>
        </p:nvSpPr>
        <p:spPr>
          <a:xfrm>
            <a:off x="549600" y="361375"/>
            <a:ext cx="7497000" cy="549600"/>
          </a:xfrm>
        </p:spPr>
        <p:txBody>
          <a:bodyPr/>
          <a:lstStyle/>
          <a:p>
            <a:r>
              <a:rPr lang="en-US" dirty="0"/>
              <a:t>Path Obstruction Check (3-D)</a:t>
            </a:r>
          </a:p>
        </p:txBody>
      </p:sp>
      <p:grpSp>
        <p:nvGrpSpPr>
          <p:cNvPr id="6" name="Group 5">
            <a:extLst>
              <a:ext uri="{FF2B5EF4-FFF2-40B4-BE49-F238E27FC236}">
                <a16:creationId xmlns:a16="http://schemas.microsoft.com/office/drawing/2014/main" id="{50558B0F-A779-464E-B4F4-66CA2C144B9D}"/>
              </a:ext>
            </a:extLst>
          </p:cNvPr>
          <p:cNvGrpSpPr/>
          <p:nvPr/>
        </p:nvGrpSpPr>
        <p:grpSpPr>
          <a:xfrm>
            <a:off x="1365554" y="2015063"/>
            <a:ext cx="5865091" cy="2056492"/>
            <a:chOff x="1477818" y="2379134"/>
            <a:chExt cx="5865091" cy="2056492"/>
          </a:xfrm>
        </p:grpSpPr>
        <p:sp>
          <p:nvSpPr>
            <p:cNvPr id="14" name="Rectangle: Rounded Corners 13">
              <a:extLst>
                <a:ext uri="{FF2B5EF4-FFF2-40B4-BE49-F238E27FC236}">
                  <a16:creationId xmlns:a16="http://schemas.microsoft.com/office/drawing/2014/main" id="{5EAD4B9D-C71B-4EA1-A861-BA7ED74A3C0C}"/>
                </a:ext>
              </a:extLst>
            </p:cNvPr>
            <p:cNvSpPr/>
            <p:nvPr/>
          </p:nvSpPr>
          <p:spPr>
            <a:xfrm>
              <a:off x="1477818" y="2379134"/>
              <a:ext cx="5865091" cy="20564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24820E65-44A8-43D3-9249-72A8B461BF23}"/>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0218" y="2718717"/>
              <a:ext cx="1684020" cy="1597025"/>
            </a:xfrm>
            <a:prstGeom prst="rect">
              <a:avLst/>
            </a:prstGeom>
            <a:noFill/>
          </p:spPr>
        </p:pic>
        <p:pic>
          <p:nvPicPr>
            <p:cNvPr id="16" name="Picture 15">
              <a:extLst>
                <a:ext uri="{FF2B5EF4-FFF2-40B4-BE49-F238E27FC236}">
                  <a16:creationId xmlns:a16="http://schemas.microsoft.com/office/drawing/2014/main" id="{B4331ED1-D488-4F6E-898A-05B879C99C0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375" y="2718719"/>
              <a:ext cx="1637665" cy="1552575"/>
            </a:xfrm>
            <a:prstGeom prst="rect">
              <a:avLst/>
            </a:prstGeom>
            <a:noFill/>
          </p:spPr>
        </p:pic>
        <p:pic>
          <p:nvPicPr>
            <p:cNvPr id="17" name="Picture 16">
              <a:extLst>
                <a:ext uri="{FF2B5EF4-FFF2-40B4-BE49-F238E27FC236}">
                  <a16:creationId xmlns:a16="http://schemas.microsoft.com/office/drawing/2014/main" id="{B016B287-1328-4A72-84F2-14F9D5675D5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1649" y="2718717"/>
              <a:ext cx="1591310" cy="1508760"/>
            </a:xfrm>
            <a:prstGeom prst="rect">
              <a:avLst/>
            </a:prstGeom>
            <a:noFill/>
          </p:spPr>
        </p:pic>
      </p:grpSp>
      <p:sp>
        <p:nvSpPr>
          <p:cNvPr id="18" name="Text Placeholder 1">
            <a:extLst>
              <a:ext uri="{FF2B5EF4-FFF2-40B4-BE49-F238E27FC236}">
                <a16:creationId xmlns:a16="http://schemas.microsoft.com/office/drawing/2014/main" id="{816ED642-3774-4B1C-B80F-6791516A42D5}"/>
              </a:ext>
            </a:extLst>
          </p:cNvPr>
          <p:cNvSpPr>
            <a:spLocks noGrp="1"/>
          </p:cNvSpPr>
          <p:nvPr>
            <p:ph type="body" idx="1"/>
          </p:nvPr>
        </p:nvSpPr>
        <p:spPr>
          <a:xfrm>
            <a:off x="1913355" y="1436131"/>
            <a:ext cx="1428446" cy="748723"/>
          </a:xfrm>
        </p:spPr>
        <p:txBody>
          <a:bodyPr/>
          <a:lstStyle/>
          <a:p>
            <a:pPr marL="76200" indent="0">
              <a:buNone/>
            </a:pPr>
            <a:r>
              <a:rPr lang="en-US" dirty="0"/>
              <a:t>Case 1</a:t>
            </a:r>
          </a:p>
        </p:txBody>
      </p:sp>
      <p:sp>
        <p:nvSpPr>
          <p:cNvPr id="19" name="Text Placeholder 1">
            <a:extLst>
              <a:ext uri="{FF2B5EF4-FFF2-40B4-BE49-F238E27FC236}">
                <a16:creationId xmlns:a16="http://schemas.microsoft.com/office/drawing/2014/main" id="{7F918BDA-038D-49DB-8843-D01131F5FE89}"/>
              </a:ext>
            </a:extLst>
          </p:cNvPr>
          <p:cNvSpPr txBox="1">
            <a:spLocks/>
          </p:cNvSpPr>
          <p:nvPr/>
        </p:nvSpPr>
        <p:spPr>
          <a:xfrm>
            <a:off x="3725222" y="1388303"/>
            <a:ext cx="1428446" cy="74872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F55C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1pPr>
            <a:lvl2pPr marL="914400" marR="0" lvl="1"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2pPr>
            <a:lvl3pPr marL="1371600" marR="0" lvl="2"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3pPr>
            <a:lvl4pPr marL="1828800" marR="0" lvl="3"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4pPr>
            <a:lvl5pPr marL="2286000" marR="0" lvl="4"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5pPr>
            <a:lvl6pPr marL="2743200" marR="0" lvl="5"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6pPr>
            <a:lvl7pPr marL="3200400" marR="0" lvl="6"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7pPr>
            <a:lvl8pPr marL="3657600" marR="0" lvl="7"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8pPr>
            <a:lvl9pPr marL="4114800" marR="0" lvl="8"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9pPr>
          </a:lstStyle>
          <a:p>
            <a:pPr marL="76200" indent="0">
              <a:buFont typeface="Encode Sans ExtraLight"/>
              <a:buNone/>
            </a:pPr>
            <a:r>
              <a:rPr lang="en-US" dirty="0"/>
              <a:t>Case 2</a:t>
            </a:r>
          </a:p>
        </p:txBody>
      </p:sp>
      <p:sp>
        <p:nvSpPr>
          <p:cNvPr id="20" name="Text Placeholder 1">
            <a:extLst>
              <a:ext uri="{FF2B5EF4-FFF2-40B4-BE49-F238E27FC236}">
                <a16:creationId xmlns:a16="http://schemas.microsoft.com/office/drawing/2014/main" id="{2017C294-41AB-4B03-AE4E-267F21222F89}"/>
              </a:ext>
            </a:extLst>
          </p:cNvPr>
          <p:cNvSpPr txBox="1">
            <a:spLocks/>
          </p:cNvSpPr>
          <p:nvPr/>
        </p:nvSpPr>
        <p:spPr>
          <a:xfrm>
            <a:off x="5537089" y="1377439"/>
            <a:ext cx="1428446" cy="74872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F55C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1pPr>
            <a:lvl2pPr marL="914400" marR="0" lvl="1"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2pPr>
            <a:lvl3pPr marL="1371600" marR="0" lvl="2"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3pPr>
            <a:lvl4pPr marL="1828800" marR="0" lvl="3"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4pPr>
            <a:lvl5pPr marL="2286000" marR="0" lvl="4"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5pPr>
            <a:lvl6pPr marL="2743200" marR="0" lvl="5"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6pPr>
            <a:lvl7pPr marL="3200400" marR="0" lvl="6"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7pPr>
            <a:lvl8pPr marL="3657600" marR="0" lvl="7"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8pPr>
            <a:lvl9pPr marL="4114800" marR="0" lvl="8"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9pPr>
          </a:lstStyle>
          <a:p>
            <a:pPr marL="76200" indent="0">
              <a:buFont typeface="Encode Sans ExtraLight"/>
              <a:buNone/>
            </a:pPr>
            <a:r>
              <a:rPr lang="en-US" dirty="0"/>
              <a:t>Case 3</a:t>
            </a:r>
          </a:p>
        </p:txBody>
      </p:sp>
      <p:sp>
        <p:nvSpPr>
          <p:cNvPr id="12" name="Text Placeholder 1">
            <a:extLst>
              <a:ext uri="{FF2B5EF4-FFF2-40B4-BE49-F238E27FC236}">
                <a16:creationId xmlns:a16="http://schemas.microsoft.com/office/drawing/2014/main" id="{EAF98EE3-BED4-4730-B660-9D516854F6F5}"/>
              </a:ext>
            </a:extLst>
          </p:cNvPr>
          <p:cNvSpPr txBox="1">
            <a:spLocks/>
          </p:cNvSpPr>
          <p:nvPr/>
        </p:nvSpPr>
        <p:spPr>
          <a:xfrm>
            <a:off x="1591843" y="3960456"/>
            <a:ext cx="1684019" cy="74872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F55C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1pPr>
            <a:lvl2pPr marL="914400" marR="0" lvl="1"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2pPr>
            <a:lvl3pPr marL="1371600" marR="0" lvl="2"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3pPr>
            <a:lvl4pPr marL="1828800" marR="0" lvl="3"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4pPr>
            <a:lvl5pPr marL="2286000" marR="0" lvl="4"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5pPr>
            <a:lvl6pPr marL="2743200" marR="0" lvl="5"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6pPr>
            <a:lvl7pPr marL="3200400" marR="0" lvl="6"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7pPr>
            <a:lvl8pPr marL="3657600" marR="0" lvl="7"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8pPr>
            <a:lvl9pPr marL="4114800" marR="0" lvl="8"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9pPr>
          </a:lstStyle>
          <a:p>
            <a:pPr marL="76200" indent="0">
              <a:buFont typeface="Encode Sans ExtraLight"/>
              <a:buNone/>
            </a:pPr>
            <a:r>
              <a:rPr lang="en-US" sz="1600" dirty="0"/>
              <a:t>Parallel lines</a:t>
            </a:r>
          </a:p>
        </p:txBody>
      </p:sp>
      <p:sp>
        <p:nvSpPr>
          <p:cNvPr id="13" name="Text Placeholder 1">
            <a:extLst>
              <a:ext uri="{FF2B5EF4-FFF2-40B4-BE49-F238E27FC236}">
                <a16:creationId xmlns:a16="http://schemas.microsoft.com/office/drawing/2014/main" id="{654310CE-5427-4657-9CAD-0982FE5BD6B7}"/>
              </a:ext>
            </a:extLst>
          </p:cNvPr>
          <p:cNvSpPr txBox="1">
            <a:spLocks/>
          </p:cNvSpPr>
          <p:nvPr/>
        </p:nvSpPr>
        <p:spPr>
          <a:xfrm>
            <a:off x="3341801" y="3960456"/>
            <a:ext cx="1811867" cy="74872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F55C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1pPr>
            <a:lvl2pPr marL="914400" marR="0" lvl="1"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2pPr>
            <a:lvl3pPr marL="1371600" marR="0" lvl="2"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3pPr>
            <a:lvl4pPr marL="1828800" marR="0" lvl="3"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4pPr>
            <a:lvl5pPr marL="2286000" marR="0" lvl="4"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5pPr>
            <a:lvl6pPr marL="2743200" marR="0" lvl="5"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6pPr>
            <a:lvl7pPr marL="3200400" marR="0" lvl="6"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7pPr>
            <a:lvl8pPr marL="3657600" marR="0" lvl="7"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8pPr>
            <a:lvl9pPr marL="4114800" marR="0" lvl="8"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9pPr>
          </a:lstStyle>
          <a:p>
            <a:pPr marL="76200" indent="0">
              <a:buFont typeface="Encode Sans ExtraLight"/>
              <a:buNone/>
            </a:pPr>
            <a:r>
              <a:rPr lang="en-US" sz="1600" dirty="0"/>
              <a:t>Intersecting lines</a:t>
            </a:r>
          </a:p>
        </p:txBody>
      </p:sp>
      <p:sp>
        <p:nvSpPr>
          <p:cNvPr id="21" name="Text Placeholder 1">
            <a:extLst>
              <a:ext uri="{FF2B5EF4-FFF2-40B4-BE49-F238E27FC236}">
                <a16:creationId xmlns:a16="http://schemas.microsoft.com/office/drawing/2014/main" id="{305350CB-77BB-43F8-9516-E8E3AF05AA4D}"/>
              </a:ext>
            </a:extLst>
          </p:cNvPr>
          <p:cNvSpPr txBox="1">
            <a:spLocks/>
          </p:cNvSpPr>
          <p:nvPr/>
        </p:nvSpPr>
        <p:spPr>
          <a:xfrm>
            <a:off x="5535661" y="3960456"/>
            <a:ext cx="1811867" cy="74872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F55C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1pPr>
            <a:lvl2pPr marL="914400" marR="0" lvl="1"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2pPr>
            <a:lvl3pPr marL="1371600" marR="0" lvl="2"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3pPr>
            <a:lvl4pPr marL="1828800" marR="0" lvl="3"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4pPr>
            <a:lvl5pPr marL="2286000" marR="0" lvl="4"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5pPr>
            <a:lvl6pPr marL="2743200" marR="0" lvl="5"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6pPr>
            <a:lvl7pPr marL="3200400" marR="0" lvl="6"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7pPr>
            <a:lvl8pPr marL="3657600" marR="0" lvl="7"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8pPr>
            <a:lvl9pPr marL="4114800" marR="0" lvl="8"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9pPr>
          </a:lstStyle>
          <a:p>
            <a:pPr marL="76200" indent="0">
              <a:buFont typeface="Encode Sans ExtraLight"/>
              <a:buNone/>
            </a:pPr>
            <a:r>
              <a:rPr lang="en-US" sz="1600" dirty="0"/>
              <a:t>Skew lines</a:t>
            </a:r>
          </a:p>
        </p:txBody>
      </p:sp>
    </p:spTree>
    <p:extLst>
      <p:ext uri="{BB962C8B-B14F-4D97-AF65-F5344CB8AC3E}">
        <p14:creationId xmlns:p14="http://schemas.microsoft.com/office/powerpoint/2010/main" val="2542221999"/>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1C4AA8-ED41-45E0-8BDC-E48D3A1F6E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10" name="Title 4">
            <a:extLst>
              <a:ext uri="{FF2B5EF4-FFF2-40B4-BE49-F238E27FC236}">
                <a16:creationId xmlns:a16="http://schemas.microsoft.com/office/drawing/2014/main" id="{8205B0A0-C273-43C3-8311-F646BA2F9F7F}"/>
              </a:ext>
            </a:extLst>
          </p:cNvPr>
          <p:cNvSpPr>
            <a:spLocks noGrp="1"/>
          </p:cNvSpPr>
          <p:nvPr>
            <p:ph type="title"/>
          </p:nvPr>
        </p:nvSpPr>
        <p:spPr>
          <a:xfrm>
            <a:off x="549600" y="361375"/>
            <a:ext cx="7497000" cy="549600"/>
          </a:xfrm>
        </p:spPr>
        <p:txBody>
          <a:bodyPr/>
          <a:lstStyle/>
          <a:p>
            <a:pPr marL="76200"/>
            <a:r>
              <a:rPr lang="en-US" dirty="0"/>
              <a:t>Case 1: Moving in Similar Directions (Parallel lines)</a:t>
            </a:r>
          </a:p>
        </p:txBody>
      </p:sp>
      <p:grpSp>
        <p:nvGrpSpPr>
          <p:cNvPr id="6" name="Group 5">
            <a:extLst>
              <a:ext uri="{FF2B5EF4-FFF2-40B4-BE49-F238E27FC236}">
                <a16:creationId xmlns:a16="http://schemas.microsoft.com/office/drawing/2014/main" id="{50558B0F-A779-464E-B4F4-66CA2C144B9D}"/>
              </a:ext>
            </a:extLst>
          </p:cNvPr>
          <p:cNvGrpSpPr/>
          <p:nvPr/>
        </p:nvGrpSpPr>
        <p:grpSpPr>
          <a:xfrm>
            <a:off x="789821" y="1724166"/>
            <a:ext cx="2173513" cy="2056492"/>
            <a:chOff x="1477818" y="2379134"/>
            <a:chExt cx="2173513" cy="2056492"/>
          </a:xfrm>
        </p:grpSpPr>
        <p:sp>
          <p:nvSpPr>
            <p:cNvPr id="14" name="Rectangle: Rounded Corners 13">
              <a:extLst>
                <a:ext uri="{FF2B5EF4-FFF2-40B4-BE49-F238E27FC236}">
                  <a16:creationId xmlns:a16="http://schemas.microsoft.com/office/drawing/2014/main" id="{5EAD4B9D-C71B-4EA1-A861-BA7ED74A3C0C}"/>
                </a:ext>
              </a:extLst>
            </p:cNvPr>
            <p:cNvSpPr/>
            <p:nvPr/>
          </p:nvSpPr>
          <p:spPr>
            <a:xfrm>
              <a:off x="1477818" y="2379134"/>
              <a:ext cx="2173513" cy="20564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4820E65-44A8-43D3-9249-72A8B461BF23}"/>
                </a:ext>
              </a:extLst>
            </p:cNvPr>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0218" y="2718717"/>
              <a:ext cx="1684020" cy="1597025"/>
            </a:xfrm>
            <a:prstGeom prst="rect">
              <a:avLst/>
            </a:prstGeom>
            <a:noFill/>
          </p:spPr>
        </p:pic>
      </p:grpSp>
      <p:sp>
        <p:nvSpPr>
          <p:cNvPr id="4" name="TextBox 3">
            <a:extLst>
              <a:ext uri="{FF2B5EF4-FFF2-40B4-BE49-F238E27FC236}">
                <a16:creationId xmlns:a16="http://schemas.microsoft.com/office/drawing/2014/main" id="{BAE6DE17-D54F-44FB-9CA6-CA2B82137861}"/>
              </a:ext>
            </a:extLst>
          </p:cNvPr>
          <p:cNvSpPr txBox="1"/>
          <p:nvPr/>
        </p:nvSpPr>
        <p:spPr>
          <a:xfrm>
            <a:off x="4035340" y="1642014"/>
            <a:ext cx="4047903" cy="369332"/>
          </a:xfrm>
          <a:prstGeom prst="rect">
            <a:avLst/>
          </a:prstGeom>
          <a:noFill/>
        </p:spPr>
        <p:txBody>
          <a:bodyPr wrap="none" rtlCol="0">
            <a:spAutoFit/>
          </a:bodyPr>
          <a:lstStyle/>
          <a:p>
            <a:r>
              <a:rPr lang="en-US" sz="1800" dirty="0">
                <a:solidFill>
                  <a:schemeClr val="bg1"/>
                </a:solidFill>
                <a:latin typeface="Encode Sans" panose="020B0604020202020204" charset="0"/>
              </a:rPr>
              <a:t>Parallel Lines &amp; Similar Direction Check </a:t>
            </a:r>
          </a:p>
        </p:txBody>
      </p:sp>
      <p:sp>
        <p:nvSpPr>
          <p:cNvPr id="21" name="Arrow: Right 20">
            <a:extLst>
              <a:ext uri="{FF2B5EF4-FFF2-40B4-BE49-F238E27FC236}">
                <a16:creationId xmlns:a16="http://schemas.microsoft.com/office/drawing/2014/main" id="{D0A462AC-4919-455D-B1F2-3AB2C706DBC7}"/>
              </a:ext>
            </a:extLst>
          </p:cNvPr>
          <p:cNvSpPr/>
          <p:nvPr/>
        </p:nvSpPr>
        <p:spPr>
          <a:xfrm rot="5400000">
            <a:off x="4564826" y="2231292"/>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4D3EF74-A931-44AD-BEAB-B32082939047}"/>
              </a:ext>
            </a:extLst>
          </p:cNvPr>
          <p:cNvSpPr txBox="1"/>
          <p:nvPr/>
        </p:nvSpPr>
        <p:spPr>
          <a:xfrm>
            <a:off x="5095669" y="2254947"/>
            <a:ext cx="752129" cy="369332"/>
          </a:xfrm>
          <a:prstGeom prst="rect">
            <a:avLst/>
          </a:prstGeom>
          <a:noFill/>
        </p:spPr>
        <p:txBody>
          <a:bodyPr wrap="none" rtlCol="0">
            <a:spAutoFit/>
          </a:bodyPr>
          <a:lstStyle/>
          <a:p>
            <a:r>
              <a:rPr lang="en-US" sz="1800" dirty="0">
                <a:solidFill>
                  <a:schemeClr val="bg1"/>
                </a:solidFill>
                <a:latin typeface="Encode Sans" panose="020B0604020202020204" charset="0"/>
              </a:rPr>
              <a:t>TRUE</a:t>
            </a:r>
          </a:p>
        </p:txBody>
      </p:sp>
      <p:sp>
        <p:nvSpPr>
          <p:cNvPr id="23" name="TextBox 22">
            <a:extLst>
              <a:ext uri="{FF2B5EF4-FFF2-40B4-BE49-F238E27FC236}">
                <a16:creationId xmlns:a16="http://schemas.microsoft.com/office/drawing/2014/main" id="{AF96AFA7-1716-4986-8625-343AC0558A95}"/>
              </a:ext>
            </a:extLst>
          </p:cNvPr>
          <p:cNvSpPr txBox="1"/>
          <p:nvPr/>
        </p:nvSpPr>
        <p:spPr>
          <a:xfrm>
            <a:off x="3973301" y="2831550"/>
            <a:ext cx="1877170" cy="369332"/>
          </a:xfrm>
          <a:prstGeom prst="rect">
            <a:avLst/>
          </a:prstGeom>
          <a:noFill/>
        </p:spPr>
        <p:txBody>
          <a:bodyPr wrap="square" rtlCol="0">
            <a:spAutoFit/>
          </a:bodyPr>
          <a:lstStyle/>
          <a:p>
            <a:r>
              <a:rPr lang="en-US" sz="1800" dirty="0">
                <a:solidFill>
                  <a:schemeClr val="bg1"/>
                </a:solidFill>
                <a:latin typeface="Encode Sans" panose="020B0604020202020204" charset="0"/>
              </a:rPr>
              <a:t>Check proximity</a:t>
            </a:r>
          </a:p>
        </p:txBody>
      </p:sp>
      <p:sp>
        <p:nvSpPr>
          <p:cNvPr id="24" name="Arrow: Right 23">
            <a:extLst>
              <a:ext uri="{FF2B5EF4-FFF2-40B4-BE49-F238E27FC236}">
                <a16:creationId xmlns:a16="http://schemas.microsoft.com/office/drawing/2014/main" id="{BFF7B666-43E1-45D0-BE1F-E0A61637A781}"/>
              </a:ext>
            </a:extLst>
          </p:cNvPr>
          <p:cNvSpPr/>
          <p:nvPr/>
        </p:nvSpPr>
        <p:spPr>
          <a:xfrm rot="5400000">
            <a:off x="6918807" y="2221570"/>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DA74469-E26C-4531-8741-98EC004A12B7}"/>
              </a:ext>
            </a:extLst>
          </p:cNvPr>
          <p:cNvSpPr txBox="1"/>
          <p:nvPr/>
        </p:nvSpPr>
        <p:spPr>
          <a:xfrm>
            <a:off x="7449650" y="2255860"/>
            <a:ext cx="829073" cy="369332"/>
          </a:xfrm>
          <a:prstGeom prst="rect">
            <a:avLst/>
          </a:prstGeom>
          <a:noFill/>
        </p:spPr>
        <p:txBody>
          <a:bodyPr wrap="none" rtlCol="0">
            <a:spAutoFit/>
          </a:bodyPr>
          <a:lstStyle/>
          <a:p>
            <a:r>
              <a:rPr lang="en-US" sz="1800" dirty="0">
                <a:solidFill>
                  <a:schemeClr val="bg1"/>
                </a:solidFill>
                <a:latin typeface="Encode Sans" panose="020B0604020202020204" charset="0"/>
              </a:rPr>
              <a:t>FALSE</a:t>
            </a:r>
          </a:p>
        </p:txBody>
      </p:sp>
      <p:sp>
        <p:nvSpPr>
          <p:cNvPr id="26" name="TextBox 25">
            <a:extLst>
              <a:ext uri="{FF2B5EF4-FFF2-40B4-BE49-F238E27FC236}">
                <a16:creationId xmlns:a16="http://schemas.microsoft.com/office/drawing/2014/main" id="{A5893497-3503-42A4-B86D-A59909B54433}"/>
              </a:ext>
            </a:extLst>
          </p:cNvPr>
          <p:cNvSpPr txBox="1"/>
          <p:nvPr/>
        </p:nvSpPr>
        <p:spPr>
          <a:xfrm>
            <a:off x="6492590" y="2856951"/>
            <a:ext cx="1616795" cy="369332"/>
          </a:xfrm>
          <a:prstGeom prst="rect">
            <a:avLst/>
          </a:prstGeom>
          <a:noFill/>
        </p:spPr>
        <p:txBody>
          <a:bodyPr wrap="square" rtlCol="0">
            <a:spAutoFit/>
          </a:bodyPr>
          <a:lstStyle/>
          <a:p>
            <a:r>
              <a:rPr lang="en-US" sz="1800" dirty="0">
                <a:solidFill>
                  <a:schemeClr val="bg1"/>
                </a:solidFill>
                <a:latin typeface="Encode Sans" panose="020B0604020202020204" charset="0"/>
              </a:rPr>
              <a:t>Check Case 2</a:t>
            </a:r>
          </a:p>
        </p:txBody>
      </p:sp>
      <p:sp>
        <p:nvSpPr>
          <p:cNvPr id="27" name="Arrow: Right 26">
            <a:extLst>
              <a:ext uri="{FF2B5EF4-FFF2-40B4-BE49-F238E27FC236}">
                <a16:creationId xmlns:a16="http://schemas.microsoft.com/office/drawing/2014/main" id="{6E1137C5-2834-40F3-BC18-806A3867CFD5}"/>
              </a:ext>
            </a:extLst>
          </p:cNvPr>
          <p:cNvSpPr/>
          <p:nvPr/>
        </p:nvSpPr>
        <p:spPr>
          <a:xfrm rot="7200000">
            <a:off x="4029091" y="3353229"/>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B01D46D0-75C6-4812-B77E-28E7A05E1F51}"/>
              </a:ext>
            </a:extLst>
          </p:cNvPr>
          <p:cNvSpPr/>
          <p:nvPr/>
        </p:nvSpPr>
        <p:spPr>
          <a:xfrm>
            <a:off x="3327400" y="3928533"/>
            <a:ext cx="1447800" cy="549600"/>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Trigger </a:t>
            </a:r>
            <a:r>
              <a:rPr lang="en-US" dirty="0" err="1">
                <a:solidFill>
                  <a:schemeClr val="tx1"/>
                </a:solidFill>
              </a:rPr>
              <a:t>Replan</a:t>
            </a:r>
            <a:r>
              <a:rPr lang="en-US" dirty="0">
                <a:solidFill>
                  <a:schemeClr val="tx1"/>
                </a:solidFill>
              </a:rPr>
              <a:t> Event</a:t>
            </a:r>
          </a:p>
        </p:txBody>
      </p:sp>
      <p:sp>
        <p:nvSpPr>
          <p:cNvPr id="29" name="Arrow: Right 28">
            <a:extLst>
              <a:ext uri="{FF2B5EF4-FFF2-40B4-BE49-F238E27FC236}">
                <a16:creationId xmlns:a16="http://schemas.microsoft.com/office/drawing/2014/main" id="{F67F5E06-D8C1-4D38-8325-C35E369373BA}"/>
              </a:ext>
            </a:extLst>
          </p:cNvPr>
          <p:cNvSpPr/>
          <p:nvPr/>
        </p:nvSpPr>
        <p:spPr>
          <a:xfrm rot="3600000">
            <a:off x="5065602" y="3335451"/>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0014400E-A007-4FFF-B227-CFB69954AA00}"/>
              </a:ext>
            </a:extLst>
          </p:cNvPr>
          <p:cNvSpPr txBox="1"/>
          <p:nvPr/>
        </p:nvSpPr>
        <p:spPr>
          <a:xfrm>
            <a:off x="5170610" y="3880167"/>
            <a:ext cx="1814390" cy="646331"/>
          </a:xfrm>
          <a:prstGeom prst="rect">
            <a:avLst/>
          </a:prstGeom>
          <a:noFill/>
        </p:spPr>
        <p:txBody>
          <a:bodyPr wrap="square" rtlCol="0">
            <a:spAutoFit/>
          </a:bodyPr>
          <a:lstStyle/>
          <a:p>
            <a:r>
              <a:rPr lang="en-US" sz="1800" dirty="0">
                <a:solidFill>
                  <a:schemeClr val="bg1"/>
                </a:solidFill>
                <a:latin typeface="Encode Sans" panose="020B0604020202020204" charset="0"/>
              </a:rPr>
              <a:t>Continue on preplanned path</a:t>
            </a:r>
          </a:p>
        </p:txBody>
      </p:sp>
      <p:sp>
        <p:nvSpPr>
          <p:cNvPr id="32" name="TextBox 31">
            <a:extLst>
              <a:ext uri="{FF2B5EF4-FFF2-40B4-BE49-F238E27FC236}">
                <a16:creationId xmlns:a16="http://schemas.microsoft.com/office/drawing/2014/main" id="{32460F36-4DA0-48A2-9297-4C778F352F32}"/>
              </a:ext>
            </a:extLst>
          </p:cNvPr>
          <p:cNvSpPr txBox="1"/>
          <p:nvPr/>
        </p:nvSpPr>
        <p:spPr>
          <a:xfrm>
            <a:off x="3481528" y="3195883"/>
            <a:ext cx="689124" cy="584775"/>
          </a:xfrm>
          <a:prstGeom prst="rect">
            <a:avLst/>
          </a:prstGeom>
          <a:noFill/>
        </p:spPr>
        <p:txBody>
          <a:bodyPr wrap="square" rtlCol="0">
            <a:spAutoFit/>
          </a:bodyPr>
          <a:lstStyle/>
          <a:p>
            <a:r>
              <a:rPr lang="en-US" sz="1600" dirty="0">
                <a:solidFill>
                  <a:schemeClr val="bg1"/>
                </a:solidFill>
                <a:latin typeface="Encode Sans" panose="020B0604020202020204" charset="0"/>
              </a:rPr>
              <a:t>Too close</a:t>
            </a:r>
          </a:p>
        </p:txBody>
      </p:sp>
    </p:spTree>
    <p:custDataLst>
      <p:tags r:id="rId1"/>
    </p:custDataLst>
    <p:extLst>
      <p:ext uri="{BB962C8B-B14F-4D97-AF65-F5344CB8AC3E}">
        <p14:creationId xmlns:p14="http://schemas.microsoft.com/office/powerpoint/2010/main" val="258192723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animBg="1"/>
      <p:bldP spid="25" grpId="0"/>
      <p:bldP spid="26" grpId="0"/>
      <p:bldP spid="27" grpId="0" animBg="1"/>
      <p:bldP spid="7" grpId="0" animBg="1"/>
      <p:bldP spid="29" grpId="0" animBg="1"/>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54BE-CE70-4B84-BFE2-57EA57E95C29}"/>
              </a:ext>
            </a:extLst>
          </p:cNvPr>
          <p:cNvSpPr>
            <a:spLocks noGrp="1"/>
          </p:cNvSpPr>
          <p:nvPr>
            <p:ph type="title"/>
          </p:nvPr>
        </p:nvSpPr>
        <p:spPr/>
        <p:txBody>
          <a:bodyPr/>
          <a:lstStyle/>
          <a:p>
            <a:r>
              <a:rPr lang="en-US" dirty="0"/>
              <a:t>Case 2: Impending Collision (Intersecting lines)</a:t>
            </a:r>
          </a:p>
        </p:txBody>
      </p:sp>
      <p:sp>
        <p:nvSpPr>
          <p:cNvPr id="5" name="Slide Number Placeholder 4">
            <a:extLst>
              <a:ext uri="{FF2B5EF4-FFF2-40B4-BE49-F238E27FC236}">
                <a16:creationId xmlns:a16="http://schemas.microsoft.com/office/drawing/2014/main" id="{2A409E0E-8CFC-4808-969E-2E006989D9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78D8CA1-651E-44EB-9C10-908707A9CF1B}"/>
                  </a:ext>
                </a:extLst>
              </p:cNvPr>
              <p:cNvSpPr/>
              <p:nvPr/>
            </p:nvSpPr>
            <p:spPr>
              <a:xfrm>
                <a:off x="1901469" y="1741983"/>
                <a:ext cx="5333134" cy="8191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plcHide m:val="on"/>
                              <m:mcs>
                                <m:mc>
                                  <m:mcPr>
                                    <m:count m:val="1"/>
                                    <m:mcJc m:val="center"/>
                                  </m:mcPr>
                                </m:mc>
                              </m:mcs>
                              <m:ctrlPr>
                                <a:rPr lang="en-US" i="1">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𝑡</m:t>
                                </m:r>
                              </m:e>
                            </m:mr>
                            <m:mr>
                              <m:e>
                                <m:r>
                                  <a:rPr lang="en-US" i="1">
                                    <a:solidFill>
                                      <a:schemeClr val="bg1"/>
                                    </a:solidFill>
                                    <a:latin typeface="Cambria Math" panose="02040503050406030204" pitchFamily="18" charset="0"/>
                                  </a:rPr>
                                  <m:t>𝑠</m:t>
                                </m:r>
                              </m:e>
                            </m:mr>
                          </m:m>
                        </m:e>
                      </m:d>
                      <m:r>
                        <a:rPr lang="en-US">
                          <a:solidFill>
                            <a:schemeClr val="bg1"/>
                          </a:solidFill>
                          <a:latin typeface="Cambria Math" panose="02040503050406030204" pitchFamily="18" charset="0"/>
                        </a:rPr>
                        <m:t>=</m:t>
                      </m:r>
                      <m:r>
                        <a:rPr lang="en-US" smtClean="0">
                          <a:solidFill>
                            <a:schemeClr val="bg1"/>
                          </a:solidFill>
                          <a:latin typeface="Cambria Math" panose="02040503050406030204" pitchFamily="18" charset="0"/>
                        </a:rPr>
                        <m:t> </m:t>
                      </m:r>
                      <m:sSup>
                        <m:sSupPr>
                          <m:ctrlPr>
                            <a:rPr lang="en-US" i="1">
                              <a:solidFill>
                                <a:schemeClr val="bg1"/>
                              </a:solidFill>
                              <a:latin typeface="Cambria Math" panose="02040503050406030204" pitchFamily="18" charset="0"/>
                            </a:rPr>
                          </m:ctrlPr>
                        </m:sSupPr>
                        <m:e>
                          <m:d>
                            <m:dPr>
                              <m:begChr m:val="["/>
                              <m:endChr m:val="]"/>
                              <m:ctrlPr>
                                <a:rPr lang="en-US" i="1" smtClean="0">
                                  <a:solidFill>
                                    <a:schemeClr val="bg1"/>
                                  </a:solidFill>
                                  <a:latin typeface="Cambria Math" panose="02040503050406030204" pitchFamily="18" charset="0"/>
                                </a:rPr>
                              </m:ctrlPr>
                            </m:dPr>
                            <m:e>
                              <m:m>
                                <m:mPr>
                                  <m:plcHide m:val="on"/>
                                  <m:mcs>
                                    <m:mc>
                                      <m:mcPr>
                                        <m:count m:val="2"/>
                                        <m:mcJc m:val="center"/>
                                      </m:mcPr>
                                    </m:mc>
                                  </m:mcs>
                                  <m:ctrlPr>
                                    <a:rPr lang="en-US" i="1" smtClean="0">
                                      <a:solidFill>
                                        <a:schemeClr val="bg1"/>
                                      </a:solidFill>
                                      <a:latin typeface="Cambria Math" panose="02040503050406030204" pitchFamily="18" charset="0"/>
                                    </a:rPr>
                                  </m:ctrlPr>
                                </m:mPr>
                                <m:m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𝑉</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𝑜𝑏𝑠</m:t>
                                            </m:r>
                                          </m:sub>
                                        </m:sSub>
                                      </m:sub>
                                    </m:sSub>
                                    <m:r>
                                      <a:rPr lang="en-US" b="0" i="1" smtClean="0">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𝑉</m:t>
                                        </m:r>
                                      </m:e>
                                      <m:sub>
                                        <m:r>
                                          <a:rPr lang="en-US" i="1">
                                            <a:solidFill>
                                              <a:schemeClr val="bg1"/>
                                            </a:solidFill>
                                            <a:latin typeface="Cambria Math" panose="02040503050406030204" pitchFamily="18" charset="0"/>
                                          </a:rPr>
                                          <m:t>𝑥</m:t>
                                        </m:r>
                                        <m:r>
                                          <m:rPr>
                                            <m:lit/>
                                          </m:rPr>
                                          <a:rPr lang="en-US">
                                            <a:solidFill>
                                              <a:schemeClr val="bg1"/>
                                            </a:solidFill>
                                            <a:latin typeface="Cambria Math" panose="02040503050406030204" pitchFamily="18" charset="0"/>
                                          </a:rPr>
                                          <m:t>_</m:t>
                                        </m:r>
                                        <m:r>
                                          <a:rPr lang="en-US" i="1">
                                            <a:solidFill>
                                              <a:schemeClr val="bg1"/>
                                            </a:solidFill>
                                            <a:latin typeface="Cambria Math" panose="02040503050406030204" pitchFamily="18" charset="0"/>
                                          </a:rPr>
                                          <m:t>𝑟𝑜𝑏𝑜𝑡</m:t>
                                        </m:r>
                                      </m:sub>
                                    </m:sSub>
                                  </m:e>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𝑉</m:t>
                                        </m:r>
                                      </m:e>
                                      <m:sub>
                                        <m:r>
                                          <a:rPr lang="en-US" i="1">
                                            <a:solidFill>
                                              <a:schemeClr val="bg1"/>
                                            </a:solidFill>
                                            <a:latin typeface="Cambria Math" panose="02040503050406030204" pitchFamily="18" charset="0"/>
                                          </a:rPr>
                                          <m:t>𝑦</m:t>
                                        </m:r>
                                        <m:r>
                                          <m:rPr>
                                            <m:lit/>
                                          </m:rPr>
                                          <a:rPr lang="en-US">
                                            <a:solidFill>
                                              <a:schemeClr val="bg1"/>
                                            </a:solidFill>
                                            <a:latin typeface="Cambria Math" panose="02040503050406030204" pitchFamily="18" charset="0"/>
                                          </a:rPr>
                                          <m:t>_</m:t>
                                        </m:r>
                                        <m:r>
                                          <a:rPr lang="en-US" i="1">
                                            <a:solidFill>
                                              <a:schemeClr val="bg1"/>
                                            </a:solidFill>
                                            <a:latin typeface="Cambria Math" panose="02040503050406030204" pitchFamily="18" charset="0"/>
                                          </a:rPr>
                                          <m:t>𝑜𝑏𝑠</m:t>
                                        </m:r>
                                      </m:sub>
                                    </m:sSub>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𝑉</m:t>
                                        </m:r>
                                      </m:e>
                                      <m:sub>
                                        <m:r>
                                          <a:rPr lang="en-US" i="1">
                                            <a:solidFill>
                                              <a:schemeClr val="bg1"/>
                                            </a:solidFill>
                                            <a:latin typeface="Cambria Math" panose="02040503050406030204" pitchFamily="18" charset="0"/>
                                          </a:rPr>
                                          <m:t>𝑦</m:t>
                                        </m:r>
                                        <m:r>
                                          <m:rPr>
                                            <m:lit/>
                                          </m:rPr>
                                          <a:rPr lang="en-US">
                                            <a:solidFill>
                                              <a:schemeClr val="bg1"/>
                                            </a:solidFill>
                                            <a:latin typeface="Cambria Math" panose="02040503050406030204" pitchFamily="18" charset="0"/>
                                          </a:rPr>
                                          <m:t>_</m:t>
                                        </m:r>
                                        <m:r>
                                          <a:rPr lang="en-US" i="1">
                                            <a:solidFill>
                                              <a:schemeClr val="bg1"/>
                                            </a:solidFill>
                                            <a:latin typeface="Cambria Math" panose="02040503050406030204" pitchFamily="18" charset="0"/>
                                          </a:rPr>
                                          <m:t>𝑟𝑜𝑏𝑜𝑡</m:t>
                                        </m:r>
                                      </m:sub>
                                    </m:sSub>
                                  </m:e>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𝑉</m:t>
                                        </m:r>
                                      </m:e>
                                      <m:sub>
                                        <m:r>
                                          <a:rPr lang="en-US" i="1">
                                            <a:solidFill>
                                              <a:schemeClr val="bg1"/>
                                            </a:solidFill>
                                            <a:latin typeface="Cambria Math" panose="02040503050406030204" pitchFamily="18" charset="0"/>
                                          </a:rPr>
                                          <m:t>𝑧</m:t>
                                        </m:r>
                                        <m:r>
                                          <m:rPr>
                                            <m:lit/>
                                          </m:rPr>
                                          <a:rPr lang="en-US">
                                            <a:solidFill>
                                              <a:schemeClr val="bg1"/>
                                            </a:solidFill>
                                            <a:latin typeface="Cambria Math" panose="02040503050406030204" pitchFamily="18" charset="0"/>
                                          </a:rPr>
                                          <m:t>_</m:t>
                                        </m:r>
                                        <m:r>
                                          <a:rPr lang="en-US" i="1">
                                            <a:solidFill>
                                              <a:schemeClr val="bg1"/>
                                            </a:solidFill>
                                            <a:latin typeface="Cambria Math" panose="02040503050406030204" pitchFamily="18" charset="0"/>
                                          </a:rPr>
                                          <m:t>𝑜𝑏𝑠</m:t>
                                        </m:r>
                                      </m:sub>
                                    </m:sSub>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𝑉</m:t>
                                        </m:r>
                                      </m:e>
                                      <m:sub>
                                        <m:r>
                                          <a:rPr lang="en-US" i="1">
                                            <a:solidFill>
                                              <a:schemeClr val="bg1"/>
                                            </a:solidFill>
                                            <a:latin typeface="Cambria Math" panose="02040503050406030204" pitchFamily="18" charset="0"/>
                                          </a:rPr>
                                          <m:t>𝑧</m:t>
                                        </m:r>
                                        <m:r>
                                          <m:rPr>
                                            <m:lit/>
                                          </m:rPr>
                                          <a:rPr lang="en-US">
                                            <a:solidFill>
                                              <a:schemeClr val="bg1"/>
                                            </a:solidFill>
                                            <a:latin typeface="Cambria Math" panose="02040503050406030204" pitchFamily="18" charset="0"/>
                                          </a:rPr>
                                          <m:t>_</m:t>
                                        </m:r>
                                        <m:r>
                                          <a:rPr lang="en-US" i="1">
                                            <a:solidFill>
                                              <a:schemeClr val="bg1"/>
                                            </a:solidFill>
                                            <a:latin typeface="Cambria Math" panose="02040503050406030204" pitchFamily="18" charset="0"/>
                                          </a:rPr>
                                          <m:t>𝑟𝑜𝑏𝑜𝑡</m:t>
                                        </m:r>
                                      </m:sub>
                                    </m:sSub>
                                  </m:e>
                                  <m:e/>
                                </m:mr>
                              </m:m>
                            </m:e>
                          </m:d>
                        </m:e>
                        <m:sup>
                          <m:r>
                            <a:rPr lang="en-US">
                              <a:solidFill>
                                <a:schemeClr val="bg1"/>
                              </a:solidFill>
                              <a:latin typeface="Cambria Math" panose="02040503050406030204" pitchFamily="18" charset="0"/>
                            </a:rPr>
                            <m:t>−1</m:t>
                          </m:r>
                        </m:sup>
                      </m:sSup>
                      <m:d>
                        <m:dPr>
                          <m:begChr m:val="["/>
                          <m:endChr m:val="]"/>
                          <m:ctrlPr>
                            <a:rPr lang="en-US" i="1">
                              <a:solidFill>
                                <a:schemeClr val="bg1"/>
                              </a:solidFill>
                              <a:latin typeface="Cambria Math" panose="02040503050406030204" pitchFamily="18" charset="0"/>
                            </a:rPr>
                          </m:ctrlPr>
                        </m:dPr>
                        <m:e>
                          <m:m>
                            <m:mPr>
                              <m:plcHide m:val="on"/>
                              <m:mcs>
                                <m:mc>
                                  <m:mcPr>
                                    <m:count m:val="1"/>
                                    <m:mcJc m:val="center"/>
                                  </m:mcPr>
                                </m:mc>
                              </m:mcs>
                              <m:ctrlPr>
                                <a:rPr lang="en-US" i="1">
                                  <a:solidFill>
                                    <a:schemeClr val="bg1"/>
                                  </a:solidFill>
                                  <a:latin typeface="Cambria Math" panose="02040503050406030204" pitchFamily="18" charset="0"/>
                                </a:rPr>
                              </m:ctrlPr>
                            </m:mPr>
                            <m:m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𝑟𝑜𝑏𝑜𝑡</m:t>
                                    </m:r>
                                  </m:sub>
                                </m:sSub>
                                <m:r>
                                  <a:rPr lang="en-US">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𝑜𝑏𝑠</m:t>
                                    </m:r>
                                  </m:sub>
                                </m:sSub>
                                <m:r>
                                  <a:rPr lang="en-US">
                                    <a:solidFill>
                                      <a:schemeClr val="bg1"/>
                                    </a:solidFill>
                                    <a:latin typeface="Cambria Math" panose="02040503050406030204" pitchFamily="18" charset="0"/>
                                  </a:rPr>
                                  <m:t> </m:t>
                                </m:r>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𝑌</m:t>
                                    </m:r>
                                  </m:e>
                                  <m:sub>
                                    <m:r>
                                      <a:rPr lang="en-US" i="1">
                                        <a:solidFill>
                                          <a:schemeClr val="bg1"/>
                                        </a:solidFill>
                                        <a:latin typeface="Cambria Math" panose="02040503050406030204" pitchFamily="18" charset="0"/>
                                      </a:rPr>
                                      <m:t>𝑟𝑜𝑏𝑜𝑡</m:t>
                                    </m:r>
                                  </m:sub>
                                </m:sSub>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𝑌</m:t>
                                    </m:r>
                                  </m:e>
                                  <m:sub>
                                    <m:r>
                                      <a:rPr lang="en-US" i="1">
                                        <a:solidFill>
                                          <a:schemeClr val="bg1"/>
                                        </a:solidFill>
                                        <a:latin typeface="Cambria Math" panose="02040503050406030204" pitchFamily="18" charset="0"/>
                                      </a:rPr>
                                      <m:t>𝑜𝑏𝑠</m:t>
                                    </m:r>
                                  </m:sub>
                                </m:sSub>
                                <m:r>
                                  <a:rPr lang="en-US">
                                    <a:solidFill>
                                      <a:schemeClr val="bg1"/>
                                    </a:solidFill>
                                    <a:latin typeface="Cambria Math" panose="02040503050406030204" pitchFamily="18" charset="0"/>
                                  </a:rPr>
                                  <m:t> </m:t>
                                </m:r>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𝑍</m:t>
                                    </m:r>
                                  </m:e>
                                  <m:sub>
                                    <m:r>
                                      <a:rPr lang="en-US" i="1">
                                        <a:solidFill>
                                          <a:schemeClr val="bg1"/>
                                        </a:solidFill>
                                        <a:latin typeface="Cambria Math" panose="02040503050406030204" pitchFamily="18" charset="0"/>
                                      </a:rPr>
                                      <m:t>𝑟𝑜𝑏𝑜𝑡</m:t>
                                    </m:r>
                                  </m:sub>
                                </m:sSub>
                                <m:r>
                                  <a:rPr lang="en-US">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𝑍</m:t>
                                    </m:r>
                                  </m:e>
                                  <m:sub>
                                    <m:r>
                                      <a:rPr lang="en-US" i="1">
                                        <a:solidFill>
                                          <a:schemeClr val="bg1"/>
                                        </a:solidFill>
                                        <a:latin typeface="Cambria Math" panose="02040503050406030204" pitchFamily="18" charset="0"/>
                                      </a:rPr>
                                      <m:t>𝑜𝑏𝑠</m:t>
                                    </m:r>
                                  </m:sub>
                                </m:sSub>
                                <m:r>
                                  <a:rPr lang="en-US">
                                    <a:solidFill>
                                      <a:schemeClr val="bg1"/>
                                    </a:solidFill>
                                    <a:latin typeface="Cambria Math" panose="02040503050406030204" pitchFamily="18" charset="0"/>
                                  </a:rPr>
                                  <m:t> </m:t>
                                </m:r>
                              </m:e>
                            </m:mr>
                          </m:m>
                        </m:e>
                      </m:d>
                      <m:r>
                        <a:rPr lang="en-US">
                          <a:solidFill>
                            <a:schemeClr val="bg1"/>
                          </a:solidFill>
                          <a:latin typeface="Cambria Math" panose="02040503050406030204" pitchFamily="18" charset="0"/>
                        </a:rPr>
                        <m:t>⟺ </m:t>
                      </m:r>
                      <m:r>
                        <a:rPr lang="en-US" b="1" i="1">
                          <a:solidFill>
                            <a:schemeClr val="bg1"/>
                          </a:solidFill>
                          <a:latin typeface="Cambria Math" panose="02040503050406030204" pitchFamily="18" charset="0"/>
                        </a:rPr>
                        <m:t>𝒙</m:t>
                      </m:r>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𝐴</m:t>
                          </m:r>
                        </m:e>
                        <m:sup>
                          <m:r>
                            <a:rPr lang="en-US">
                              <a:solidFill>
                                <a:schemeClr val="bg1"/>
                              </a:solidFill>
                              <a:latin typeface="Cambria Math" panose="02040503050406030204" pitchFamily="18" charset="0"/>
                            </a:rPr>
                            <m:t>−1</m:t>
                          </m:r>
                        </m:sup>
                      </m:sSup>
                      <m:r>
                        <a:rPr lang="en-US" b="1" i="1">
                          <a:solidFill>
                            <a:schemeClr val="bg1"/>
                          </a:solidFill>
                          <a:latin typeface="Cambria Math" panose="02040503050406030204" pitchFamily="18" charset="0"/>
                        </a:rPr>
                        <m:t>𝒃</m:t>
                      </m:r>
                    </m:oMath>
                  </m:oMathPara>
                </a14:m>
                <a:endParaRPr lang="en-US" dirty="0">
                  <a:solidFill>
                    <a:schemeClr val="bg1"/>
                  </a:solidFill>
                </a:endParaRPr>
              </a:p>
            </p:txBody>
          </p:sp>
        </mc:Choice>
        <mc:Fallback xmlns="">
          <p:sp>
            <p:nvSpPr>
              <p:cNvPr id="6" name="Rectangle 5">
                <a:extLst>
                  <a:ext uri="{FF2B5EF4-FFF2-40B4-BE49-F238E27FC236}">
                    <a16:creationId xmlns:a16="http://schemas.microsoft.com/office/drawing/2014/main" id="{D78D8CA1-651E-44EB-9C10-908707A9CF1B}"/>
                  </a:ext>
                </a:extLst>
              </p:cNvPr>
              <p:cNvSpPr>
                <a:spLocks noRot="1" noChangeAspect="1" noMove="1" noResize="1" noEditPoints="1" noAdjustHandles="1" noChangeArrowheads="1" noChangeShapeType="1" noTextEdit="1"/>
              </p:cNvSpPr>
              <p:nvPr/>
            </p:nvSpPr>
            <p:spPr>
              <a:xfrm>
                <a:off x="1901469" y="1741983"/>
                <a:ext cx="5333134" cy="819135"/>
              </a:xfrm>
              <a:prstGeom prst="rect">
                <a:avLst/>
              </a:prstGeom>
              <a:blipFill>
                <a:blip r:embed="rId4"/>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E58789D6-6E5D-4D53-9039-E8BD1314070F}"/>
              </a:ext>
            </a:extLst>
          </p:cNvPr>
          <p:cNvGrpSpPr/>
          <p:nvPr/>
        </p:nvGrpSpPr>
        <p:grpSpPr>
          <a:xfrm>
            <a:off x="1773767" y="2734734"/>
            <a:ext cx="5596467" cy="1642533"/>
            <a:chOff x="1134533" y="2777067"/>
            <a:chExt cx="5596467" cy="1642533"/>
          </a:xfrm>
        </p:grpSpPr>
        <p:sp>
          <p:nvSpPr>
            <p:cNvPr id="14" name="Rectangle: Rounded Corners 13">
              <a:extLst>
                <a:ext uri="{FF2B5EF4-FFF2-40B4-BE49-F238E27FC236}">
                  <a16:creationId xmlns:a16="http://schemas.microsoft.com/office/drawing/2014/main" id="{2BFC1CF9-AF2E-454F-84E9-23AE0A3F958D}"/>
                </a:ext>
              </a:extLst>
            </p:cNvPr>
            <p:cNvSpPr/>
            <p:nvPr/>
          </p:nvSpPr>
          <p:spPr>
            <a:xfrm>
              <a:off x="1134533" y="2777067"/>
              <a:ext cx="5596467" cy="16425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58ECC32-9AFF-4F2C-967F-EB14A8A415F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1533" y="2983604"/>
              <a:ext cx="1776730" cy="1262380"/>
            </a:xfrm>
            <a:prstGeom prst="rect">
              <a:avLst/>
            </a:prstGeom>
            <a:noFill/>
          </p:spPr>
        </p:pic>
        <p:pic>
          <p:nvPicPr>
            <p:cNvPr id="8" name="Picture 7">
              <a:extLst>
                <a:ext uri="{FF2B5EF4-FFF2-40B4-BE49-F238E27FC236}">
                  <a16:creationId xmlns:a16="http://schemas.microsoft.com/office/drawing/2014/main" id="{27E28D34-535C-4F4F-8F27-37C0889ED11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4702" y="2985510"/>
              <a:ext cx="1718310" cy="1216660"/>
            </a:xfrm>
            <a:prstGeom prst="rect">
              <a:avLst/>
            </a:prstGeom>
            <a:noFill/>
          </p:spPr>
        </p:pic>
        <p:pic>
          <p:nvPicPr>
            <p:cNvPr id="9" name="Picture 8">
              <a:extLst>
                <a:ext uri="{FF2B5EF4-FFF2-40B4-BE49-F238E27FC236}">
                  <a16:creationId xmlns:a16="http://schemas.microsoft.com/office/drawing/2014/main" id="{F7D62427-4475-4E47-A4BC-EFA1B5B6DCB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6839" y="2968156"/>
              <a:ext cx="1649095" cy="1169035"/>
            </a:xfrm>
            <a:prstGeom prst="rect">
              <a:avLst/>
            </a:prstGeom>
            <a:noFill/>
          </p:spPr>
        </p:pic>
      </p:grpSp>
      <p:sp>
        <p:nvSpPr>
          <p:cNvPr id="16" name="TextBox 15">
            <a:extLst>
              <a:ext uri="{FF2B5EF4-FFF2-40B4-BE49-F238E27FC236}">
                <a16:creationId xmlns:a16="http://schemas.microsoft.com/office/drawing/2014/main" id="{B92580DA-44A9-4CA4-9CB0-3DCB32F38CBC}"/>
              </a:ext>
            </a:extLst>
          </p:cNvPr>
          <p:cNvSpPr txBox="1"/>
          <p:nvPr/>
        </p:nvSpPr>
        <p:spPr>
          <a:xfrm>
            <a:off x="1544569" y="1199035"/>
            <a:ext cx="6054863" cy="369332"/>
          </a:xfrm>
          <a:prstGeom prst="rect">
            <a:avLst/>
          </a:prstGeom>
          <a:noFill/>
        </p:spPr>
        <p:txBody>
          <a:bodyPr wrap="none" rtlCol="0">
            <a:spAutoFit/>
          </a:bodyPr>
          <a:lstStyle/>
          <a:p>
            <a:r>
              <a:rPr lang="en-US" sz="1800" dirty="0">
                <a:solidFill>
                  <a:schemeClr val="bg1"/>
                </a:solidFill>
                <a:latin typeface="Encode Sans" panose="020B0604020202020204" charset="0"/>
              </a:rPr>
              <a:t>Intersecting Lines Check &amp; Intersection Point Position Check </a:t>
            </a:r>
          </a:p>
        </p:txBody>
      </p:sp>
      <p:sp>
        <p:nvSpPr>
          <p:cNvPr id="17" name="Arrow: Right 16">
            <a:extLst>
              <a:ext uri="{FF2B5EF4-FFF2-40B4-BE49-F238E27FC236}">
                <a16:creationId xmlns:a16="http://schemas.microsoft.com/office/drawing/2014/main" id="{A54074EA-41EE-4248-ADD8-593E7F9CBD94}"/>
              </a:ext>
            </a:extLst>
          </p:cNvPr>
          <p:cNvSpPr/>
          <p:nvPr/>
        </p:nvSpPr>
        <p:spPr>
          <a:xfrm rot="3306754">
            <a:off x="7376436" y="1514352"/>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EDD2D201-8282-46E3-A044-48A7390326E8}"/>
              </a:ext>
            </a:extLst>
          </p:cNvPr>
          <p:cNvSpPr txBox="1"/>
          <p:nvPr/>
        </p:nvSpPr>
        <p:spPr>
          <a:xfrm>
            <a:off x="7879564" y="1432254"/>
            <a:ext cx="829073" cy="369332"/>
          </a:xfrm>
          <a:prstGeom prst="rect">
            <a:avLst/>
          </a:prstGeom>
          <a:noFill/>
        </p:spPr>
        <p:txBody>
          <a:bodyPr wrap="none" rtlCol="0">
            <a:spAutoFit/>
          </a:bodyPr>
          <a:lstStyle/>
          <a:p>
            <a:r>
              <a:rPr lang="en-US" sz="1800" dirty="0">
                <a:solidFill>
                  <a:schemeClr val="bg1"/>
                </a:solidFill>
                <a:latin typeface="Encode Sans" panose="020B0604020202020204" charset="0"/>
              </a:rPr>
              <a:t>FALSE</a:t>
            </a:r>
          </a:p>
        </p:txBody>
      </p:sp>
      <p:sp>
        <p:nvSpPr>
          <p:cNvPr id="19" name="TextBox 18">
            <a:extLst>
              <a:ext uri="{FF2B5EF4-FFF2-40B4-BE49-F238E27FC236}">
                <a16:creationId xmlns:a16="http://schemas.microsoft.com/office/drawing/2014/main" id="{BA8577D4-D26D-4222-A79E-42709AAAB336}"/>
              </a:ext>
            </a:extLst>
          </p:cNvPr>
          <p:cNvSpPr txBox="1"/>
          <p:nvPr/>
        </p:nvSpPr>
        <p:spPr>
          <a:xfrm>
            <a:off x="7543844" y="2059584"/>
            <a:ext cx="1418804" cy="646331"/>
          </a:xfrm>
          <a:prstGeom prst="rect">
            <a:avLst/>
          </a:prstGeom>
          <a:noFill/>
        </p:spPr>
        <p:txBody>
          <a:bodyPr wrap="square" rtlCol="0">
            <a:spAutoFit/>
          </a:bodyPr>
          <a:lstStyle/>
          <a:p>
            <a:r>
              <a:rPr lang="en-US" sz="1800" dirty="0">
                <a:solidFill>
                  <a:schemeClr val="bg1"/>
                </a:solidFill>
                <a:latin typeface="Encode Sans" panose="020B0604020202020204" charset="0"/>
              </a:rPr>
              <a:t>Move on to Case 3</a:t>
            </a:r>
          </a:p>
        </p:txBody>
      </p:sp>
      <p:sp>
        <p:nvSpPr>
          <p:cNvPr id="20" name="Arrow: Right 19">
            <a:extLst>
              <a:ext uri="{FF2B5EF4-FFF2-40B4-BE49-F238E27FC236}">
                <a16:creationId xmlns:a16="http://schemas.microsoft.com/office/drawing/2014/main" id="{DD24AE05-05D3-4CF4-A00D-B44847511E8C}"/>
              </a:ext>
            </a:extLst>
          </p:cNvPr>
          <p:cNvSpPr/>
          <p:nvPr/>
        </p:nvSpPr>
        <p:spPr>
          <a:xfrm rot="8100000">
            <a:off x="1092583" y="1517631"/>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7D9E6F61-4CC8-4457-8D8A-9B239BF0CD6E}"/>
              </a:ext>
            </a:extLst>
          </p:cNvPr>
          <p:cNvSpPr txBox="1"/>
          <p:nvPr/>
        </p:nvSpPr>
        <p:spPr>
          <a:xfrm>
            <a:off x="410303" y="1415321"/>
            <a:ext cx="752129" cy="369332"/>
          </a:xfrm>
          <a:prstGeom prst="rect">
            <a:avLst/>
          </a:prstGeom>
          <a:noFill/>
        </p:spPr>
        <p:txBody>
          <a:bodyPr wrap="none" rtlCol="0">
            <a:spAutoFit/>
          </a:bodyPr>
          <a:lstStyle/>
          <a:p>
            <a:r>
              <a:rPr lang="en-US" sz="1800" dirty="0">
                <a:solidFill>
                  <a:schemeClr val="bg1"/>
                </a:solidFill>
                <a:latin typeface="Encode Sans" panose="020B0604020202020204" charset="0"/>
              </a:rPr>
              <a:t>TRUE</a:t>
            </a:r>
          </a:p>
        </p:txBody>
      </p:sp>
      <p:sp>
        <p:nvSpPr>
          <p:cNvPr id="22" name="Rectangle: Rounded Corners 21">
            <a:extLst>
              <a:ext uri="{FF2B5EF4-FFF2-40B4-BE49-F238E27FC236}">
                <a16:creationId xmlns:a16="http://schemas.microsoft.com/office/drawing/2014/main" id="{851ED913-36C2-4E3D-90E5-46A33EE2977E}"/>
              </a:ext>
            </a:extLst>
          </p:cNvPr>
          <p:cNvSpPr/>
          <p:nvPr/>
        </p:nvSpPr>
        <p:spPr>
          <a:xfrm>
            <a:off x="434913" y="2109215"/>
            <a:ext cx="1026955" cy="816608"/>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Trigger </a:t>
            </a:r>
            <a:r>
              <a:rPr lang="en-US" dirty="0" err="1">
                <a:solidFill>
                  <a:schemeClr val="tx1"/>
                </a:solidFill>
              </a:rPr>
              <a:t>Replan</a:t>
            </a:r>
            <a:r>
              <a:rPr lang="en-US" dirty="0">
                <a:solidFill>
                  <a:schemeClr val="tx1"/>
                </a:solidFill>
              </a:rPr>
              <a:t> Event</a:t>
            </a:r>
          </a:p>
        </p:txBody>
      </p:sp>
    </p:spTree>
    <p:custDataLst>
      <p:tags r:id="rId1"/>
    </p:custDataLst>
    <p:extLst>
      <p:ext uri="{BB962C8B-B14F-4D97-AF65-F5344CB8AC3E}">
        <p14:creationId xmlns:p14="http://schemas.microsoft.com/office/powerpoint/2010/main" val="145083776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animBg="1"/>
      <p:bldP spid="21" grpId="0"/>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B88E-51F8-4837-B91E-BECABA2E6D38}"/>
              </a:ext>
            </a:extLst>
          </p:cNvPr>
          <p:cNvSpPr>
            <a:spLocks noGrp="1"/>
          </p:cNvSpPr>
          <p:nvPr>
            <p:ph type="title"/>
          </p:nvPr>
        </p:nvSpPr>
        <p:spPr/>
        <p:txBody>
          <a:bodyPr/>
          <a:lstStyle/>
          <a:p>
            <a:r>
              <a:rPr lang="en-US" dirty="0"/>
              <a:t>Case 3: Moving in Different Directions (Skew lines) </a:t>
            </a:r>
          </a:p>
        </p:txBody>
      </p:sp>
      <p:sp>
        <p:nvSpPr>
          <p:cNvPr id="5" name="Slide Number Placeholder 4">
            <a:extLst>
              <a:ext uri="{FF2B5EF4-FFF2-40B4-BE49-F238E27FC236}">
                <a16:creationId xmlns:a16="http://schemas.microsoft.com/office/drawing/2014/main" id="{AB9B2E85-A84A-463F-8A38-B08C19553A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grpSp>
        <p:nvGrpSpPr>
          <p:cNvPr id="9" name="Group 8">
            <a:extLst>
              <a:ext uri="{FF2B5EF4-FFF2-40B4-BE49-F238E27FC236}">
                <a16:creationId xmlns:a16="http://schemas.microsoft.com/office/drawing/2014/main" id="{D308DE3D-71A3-4BFB-9A84-4CA602A812E6}"/>
              </a:ext>
            </a:extLst>
          </p:cNvPr>
          <p:cNvGrpSpPr/>
          <p:nvPr/>
        </p:nvGrpSpPr>
        <p:grpSpPr>
          <a:xfrm>
            <a:off x="4572000" y="1869018"/>
            <a:ext cx="4011424" cy="1642533"/>
            <a:chOff x="4497577" y="1762054"/>
            <a:chExt cx="4011424" cy="1642533"/>
          </a:xfrm>
        </p:grpSpPr>
        <p:sp>
          <p:nvSpPr>
            <p:cNvPr id="8" name="Rectangle: Rounded Corners 7">
              <a:extLst>
                <a:ext uri="{FF2B5EF4-FFF2-40B4-BE49-F238E27FC236}">
                  <a16:creationId xmlns:a16="http://schemas.microsoft.com/office/drawing/2014/main" id="{B8D2B788-D813-4BFC-837C-9974C1E14CAB}"/>
                </a:ext>
              </a:extLst>
            </p:cNvPr>
            <p:cNvSpPr/>
            <p:nvPr/>
          </p:nvSpPr>
          <p:spPr>
            <a:xfrm>
              <a:off x="4497577" y="1762054"/>
              <a:ext cx="4011424" cy="16425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FB9C39-49A1-4923-BD6E-F2DC2DCA296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69147" y="1795922"/>
              <a:ext cx="1715236" cy="1551656"/>
            </a:xfrm>
            <a:prstGeom prst="rect">
              <a:avLst/>
            </a:prstGeom>
            <a:noFill/>
          </p:spPr>
        </p:pic>
        <p:pic>
          <p:nvPicPr>
            <p:cNvPr id="7" name="Picture 6">
              <a:extLst>
                <a:ext uri="{FF2B5EF4-FFF2-40B4-BE49-F238E27FC236}">
                  <a16:creationId xmlns:a16="http://schemas.microsoft.com/office/drawing/2014/main" id="{99CB9D4B-7BD5-4AEC-ABFE-46A3FABA1B3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3173" y="1828940"/>
              <a:ext cx="1591310" cy="1508760"/>
            </a:xfrm>
            <a:prstGeom prst="rect">
              <a:avLst/>
            </a:prstGeom>
            <a:noFill/>
          </p:spPr>
        </p:pic>
      </p:grpSp>
      <p:sp>
        <p:nvSpPr>
          <p:cNvPr id="10" name="TextBox 9">
            <a:extLst>
              <a:ext uri="{FF2B5EF4-FFF2-40B4-BE49-F238E27FC236}">
                <a16:creationId xmlns:a16="http://schemas.microsoft.com/office/drawing/2014/main" id="{AA4B3878-AB68-437B-BCB9-4849296D7999}"/>
              </a:ext>
            </a:extLst>
          </p:cNvPr>
          <p:cNvSpPr txBox="1"/>
          <p:nvPr/>
        </p:nvSpPr>
        <p:spPr>
          <a:xfrm>
            <a:off x="1494903" y="1797512"/>
            <a:ext cx="1784032" cy="369332"/>
          </a:xfrm>
          <a:prstGeom prst="rect">
            <a:avLst/>
          </a:prstGeom>
          <a:noFill/>
        </p:spPr>
        <p:txBody>
          <a:bodyPr wrap="square" rtlCol="0">
            <a:spAutoFit/>
          </a:bodyPr>
          <a:lstStyle/>
          <a:p>
            <a:r>
              <a:rPr lang="en-US" sz="1800" dirty="0">
                <a:solidFill>
                  <a:schemeClr val="bg1"/>
                </a:solidFill>
                <a:latin typeface="Encode Sans" panose="020B0604020202020204" charset="0"/>
              </a:rPr>
              <a:t>Proximity Check</a:t>
            </a:r>
          </a:p>
        </p:txBody>
      </p:sp>
      <p:sp>
        <p:nvSpPr>
          <p:cNvPr id="11" name="Arrow: Right 10">
            <a:extLst>
              <a:ext uri="{FF2B5EF4-FFF2-40B4-BE49-F238E27FC236}">
                <a16:creationId xmlns:a16="http://schemas.microsoft.com/office/drawing/2014/main" id="{5462D303-AE6E-47A3-874D-B572EAD82D73}"/>
              </a:ext>
            </a:extLst>
          </p:cNvPr>
          <p:cNvSpPr/>
          <p:nvPr/>
        </p:nvSpPr>
        <p:spPr>
          <a:xfrm rot="7200000">
            <a:off x="1116557" y="2235631"/>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8F90614-C9EC-43B0-8795-BC0B7B6043D6}"/>
              </a:ext>
            </a:extLst>
          </p:cNvPr>
          <p:cNvSpPr txBox="1"/>
          <p:nvPr/>
        </p:nvSpPr>
        <p:spPr>
          <a:xfrm>
            <a:off x="560576" y="2133580"/>
            <a:ext cx="689124" cy="584775"/>
          </a:xfrm>
          <a:prstGeom prst="rect">
            <a:avLst/>
          </a:prstGeom>
          <a:noFill/>
        </p:spPr>
        <p:txBody>
          <a:bodyPr wrap="square" rtlCol="0">
            <a:spAutoFit/>
          </a:bodyPr>
          <a:lstStyle/>
          <a:p>
            <a:r>
              <a:rPr lang="en-US" sz="1600" dirty="0">
                <a:solidFill>
                  <a:schemeClr val="bg1"/>
                </a:solidFill>
                <a:latin typeface="Encode Sans" panose="020B0604020202020204" charset="0"/>
              </a:rPr>
              <a:t>Too close</a:t>
            </a:r>
          </a:p>
        </p:txBody>
      </p:sp>
      <p:sp>
        <p:nvSpPr>
          <p:cNvPr id="13" name="Rectangle: Rounded Corners 12">
            <a:extLst>
              <a:ext uri="{FF2B5EF4-FFF2-40B4-BE49-F238E27FC236}">
                <a16:creationId xmlns:a16="http://schemas.microsoft.com/office/drawing/2014/main" id="{9834A59E-5521-4123-9154-256656BE9827}"/>
              </a:ext>
            </a:extLst>
          </p:cNvPr>
          <p:cNvSpPr/>
          <p:nvPr/>
        </p:nvSpPr>
        <p:spPr>
          <a:xfrm>
            <a:off x="654524" y="2852382"/>
            <a:ext cx="1331344" cy="727771"/>
          </a:xfrm>
          <a:prstGeom prst="round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Trigger </a:t>
            </a:r>
            <a:r>
              <a:rPr lang="en-US" dirty="0" err="1">
                <a:solidFill>
                  <a:schemeClr val="tx1"/>
                </a:solidFill>
              </a:rPr>
              <a:t>Replan</a:t>
            </a:r>
            <a:r>
              <a:rPr lang="en-US" dirty="0">
                <a:solidFill>
                  <a:schemeClr val="tx1"/>
                </a:solidFill>
              </a:rPr>
              <a:t> Event</a:t>
            </a:r>
          </a:p>
        </p:txBody>
      </p:sp>
      <p:sp>
        <p:nvSpPr>
          <p:cNvPr id="15" name="Arrow: Right 14">
            <a:extLst>
              <a:ext uri="{FF2B5EF4-FFF2-40B4-BE49-F238E27FC236}">
                <a16:creationId xmlns:a16="http://schemas.microsoft.com/office/drawing/2014/main" id="{05BD4193-558E-45F3-95A7-E65A9FA18EFC}"/>
              </a:ext>
            </a:extLst>
          </p:cNvPr>
          <p:cNvSpPr/>
          <p:nvPr/>
        </p:nvSpPr>
        <p:spPr>
          <a:xfrm rot="3600000">
            <a:off x="3009926" y="2226662"/>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479A0450-619E-4B9E-8C40-01515A9152D3}"/>
              </a:ext>
            </a:extLst>
          </p:cNvPr>
          <p:cNvSpPr txBox="1"/>
          <p:nvPr/>
        </p:nvSpPr>
        <p:spPr>
          <a:xfrm>
            <a:off x="2650278" y="2813980"/>
            <a:ext cx="1814390" cy="646331"/>
          </a:xfrm>
          <a:prstGeom prst="rect">
            <a:avLst/>
          </a:prstGeom>
          <a:noFill/>
        </p:spPr>
        <p:txBody>
          <a:bodyPr wrap="square" rtlCol="0">
            <a:spAutoFit/>
          </a:bodyPr>
          <a:lstStyle/>
          <a:p>
            <a:r>
              <a:rPr lang="en-US" sz="1800" dirty="0">
                <a:solidFill>
                  <a:schemeClr val="bg1"/>
                </a:solidFill>
                <a:latin typeface="Encode Sans" panose="020B0604020202020204" charset="0"/>
              </a:rPr>
              <a:t>Continue on preplanned path</a:t>
            </a:r>
          </a:p>
        </p:txBody>
      </p:sp>
      <p:sp>
        <p:nvSpPr>
          <p:cNvPr id="19" name="TextBox 18">
            <a:extLst>
              <a:ext uri="{FF2B5EF4-FFF2-40B4-BE49-F238E27FC236}">
                <a16:creationId xmlns:a16="http://schemas.microsoft.com/office/drawing/2014/main" id="{A0D878B7-399E-41DA-BBB7-5468BA8866A4}"/>
              </a:ext>
            </a:extLst>
          </p:cNvPr>
          <p:cNvSpPr txBox="1"/>
          <p:nvPr/>
        </p:nvSpPr>
        <p:spPr>
          <a:xfrm>
            <a:off x="4383700" y="1406253"/>
            <a:ext cx="4664047" cy="369332"/>
          </a:xfrm>
          <a:prstGeom prst="rect">
            <a:avLst/>
          </a:prstGeom>
          <a:noFill/>
        </p:spPr>
        <p:txBody>
          <a:bodyPr wrap="square" rtlCol="0">
            <a:spAutoFit/>
          </a:bodyPr>
          <a:lstStyle/>
          <a:p>
            <a:r>
              <a:rPr lang="en-US" sz="1800" dirty="0">
                <a:solidFill>
                  <a:schemeClr val="bg1"/>
                </a:solidFill>
                <a:latin typeface="Encode Sans" panose="020B0604020202020204" charset="0"/>
              </a:rPr>
              <a:t>Robot and obstacle moving along skew lines</a:t>
            </a:r>
          </a:p>
        </p:txBody>
      </p:sp>
    </p:spTree>
    <p:custDataLst>
      <p:tags r:id="rId1"/>
    </p:custDataLst>
    <p:extLst>
      <p:ext uri="{BB962C8B-B14F-4D97-AF65-F5344CB8AC3E}">
        <p14:creationId xmlns:p14="http://schemas.microsoft.com/office/powerpoint/2010/main" val="16186127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5"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0973-4123-4A70-A8DE-350DCAB874AF}"/>
              </a:ext>
            </a:extLst>
          </p:cNvPr>
          <p:cNvSpPr>
            <a:spLocks noGrp="1"/>
          </p:cNvSpPr>
          <p:nvPr>
            <p:ph type="title"/>
          </p:nvPr>
        </p:nvSpPr>
        <p:spPr/>
        <p:txBody>
          <a:bodyPr/>
          <a:lstStyle/>
          <a:p>
            <a:r>
              <a:rPr lang="en-US" dirty="0" err="1"/>
              <a:t>Replanning</a:t>
            </a:r>
            <a:r>
              <a:rPr lang="en-US" dirty="0"/>
              <a:t> Algorithm (3-D)</a:t>
            </a:r>
          </a:p>
        </p:txBody>
      </p:sp>
      <p:sp>
        <p:nvSpPr>
          <p:cNvPr id="4" name="Slide Number Placeholder 3">
            <a:extLst>
              <a:ext uri="{FF2B5EF4-FFF2-40B4-BE49-F238E27FC236}">
                <a16:creationId xmlns:a16="http://schemas.microsoft.com/office/drawing/2014/main" id="{B31386F7-857C-417F-8D72-B1BD6358B4E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graphicFrame>
        <p:nvGraphicFramePr>
          <p:cNvPr id="6" name="Table 5">
            <a:extLst>
              <a:ext uri="{FF2B5EF4-FFF2-40B4-BE49-F238E27FC236}">
                <a16:creationId xmlns:a16="http://schemas.microsoft.com/office/drawing/2014/main" id="{B208B73C-5150-41CB-8099-422C99F3A7BD}"/>
              </a:ext>
            </a:extLst>
          </p:cNvPr>
          <p:cNvGraphicFramePr>
            <a:graphicFrameLocks noGrp="1"/>
          </p:cNvGraphicFramePr>
          <p:nvPr/>
        </p:nvGraphicFramePr>
        <p:xfrm>
          <a:off x="1213596" y="5616703"/>
          <a:ext cx="6152808" cy="2871707"/>
        </p:xfrm>
        <a:graphic>
          <a:graphicData uri="http://schemas.openxmlformats.org/drawingml/2006/table">
            <a:tbl>
              <a:tblPr firstRow="1" firstCol="1" bandRow="1">
                <a:tableStyleId>{793D81CF-94F2-401A-BA57-92F5A7B2D0C5}</a:tableStyleId>
              </a:tblPr>
              <a:tblGrid>
                <a:gridCol w="371368">
                  <a:extLst>
                    <a:ext uri="{9D8B030D-6E8A-4147-A177-3AD203B41FA5}">
                      <a16:colId xmlns:a16="http://schemas.microsoft.com/office/drawing/2014/main" val="4031098252"/>
                    </a:ext>
                  </a:extLst>
                </a:gridCol>
                <a:gridCol w="5781440">
                  <a:extLst>
                    <a:ext uri="{9D8B030D-6E8A-4147-A177-3AD203B41FA5}">
                      <a16:colId xmlns:a16="http://schemas.microsoft.com/office/drawing/2014/main" val="3473749767"/>
                    </a:ext>
                  </a:extLst>
                </a:gridCol>
              </a:tblGrid>
              <a:tr h="300467">
                <a:tc gridSpan="2">
                  <a:txBody>
                    <a:bodyPr/>
                    <a:lstStyle/>
                    <a:p>
                      <a:pPr marL="0" marR="0" algn="ctr">
                        <a:lnSpc>
                          <a:spcPct val="150000"/>
                        </a:lnSpc>
                        <a:spcBef>
                          <a:spcPts val="0"/>
                        </a:spcBef>
                        <a:spcAft>
                          <a:spcPts val="0"/>
                        </a:spcAft>
                      </a:pPr>
                      <a:r>
                        <a:rPr lang="en-US" sz="1400" dirty="0">
                          <a:effectLst/>
                        </a:rPr>
                        <a:t>Algorithm 5: </a:t>
                      </a:r>
                      <a:r>
                        <a:rPr lang="en-US" sz="1400" dirty="0" err="1">
                          <a:effectLst/>
                        </a:rPr>
                        <a:t>Replanning</a:t>
                      </a:r>
                      <a:r>
                        <a:rPr lang="en-US" sz="1400" dirty="0">
                          <a:effectLst/>
                        </a:rPr>
                        <a:t>()</a:t>
                      </a:r>
                      <a:endParaRPr lang="en-US" sz="1400" b="1"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998045906"/>
                  </a:ext>
                </a:extLst>
              </a:tr>
              <a:tr h="367320">
                <a:tc>
                  <a:txBody>
                    <a:bodyPr/>
                    <a:lstStyle/>
                    <a:p>
                      <a:pPr marL="0" marR="0" algn="ctr">
                        <a:lnSpc>
                          <a:spcPct val="150000"/>
                        </a:lnSpc>
                        <a:spcBef>
                          <a:spcPts val="0"/>
                        </a:spcBef>
                        <a:spcAft>
                          <a:spcPts val="0"/>
                        </a:spcAft>
                      </a:pPr>
                      <a:r>
                        <a:rPr lang="en-US" sz="1400">
                          <a:effectLst/>
                        </a:rPr>
                        <a:t>1</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err="1">
                          <a:effectLst/>
                        </a:rPr>
                        <a:t>TrajectoryPredictionMultiplier</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4204621"/>
                  </a:ext>
                </a:extLst>
              </a:tr>
              <a:tr h="367320">
                <a:tc>
                  <a:txBody>
                    <a:bodyPr/>
                    <a:lstStyle/>
                    <a:p>
                      <a:pPr marL="0" marR="0" algn="ctr">
                        <a:lnSpc>
                          <a:spcPct val="150000"/>
                        </a:lnSpc>
                        <a:spcBef>
                          <a:spcPts val="0"/>
                        </a:spcBef>
                        <a:spcAft>
                          <a:spcPts val="0"/>
                        </a:spcAft>
                      </a:pPr>
                      <a:r>
                        <a:rPr lang="en-US" sz="1400">
                          <a:effectLst/>
                        </a:rPr>
                        <a:t>2</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err="1">
                          <a:effectLst/>
                        </a:rPr>
                        <a:t>PredictedObsPosition</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60487886"/>
                  </a:ext>
                </a:extLst>
              </a:tr>
              <a:tr h="367320">
                <a:tc>
                  <a:txBody>
                    <a:bodyPr/>
                    <a:lstStyle/>
                    <a:p>
                      <a:pPr marL="0" marR="0" algn="ctr">
                        <a:lnSpc>
                          <a:spcPct val="150000"/>
                        </a:lnSpc>
                        <a:spcBef>
                          <a:spcPts val="0"/>
                        </a:spcBef>
                        <a:spcAft>
                          <a:spcPts val="0"/>
                        </a:spcAft>
                      </a:pPr>
                      <a:r>
                        <a:rPr lang="en-US" sz="1400">
                          <a:effectLst/>
                        </a:rPr>
                        <a:t>3</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err="1">
                          <a:effectLst/>
                        </a:rPr>
                        <a:t>InvalidateNodes</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3054334"/>
                  </a:ext>
                </a:extLst>
              </a:tr>
              <a:tr h="367320">
                <a:tc>
                  <a:txBody>
                    <a:bodyPr/>
                    <a:lstStyle/>
                    <a:p>
                      <a:pPr marL="0" marR="0" algn="ctr">
                        <a:lnSpc>
                          <a:spcPct val="150000"/>
                        </a:lnSpc>
                        <a:spcBef>
                          <a:spcPts val="0"/>
                        </a:spcBef>
                        <a:spcAft>
                          <a:spcPts val="0"/>
                        </a:spcAft>
                      </a:pPr>
                      <a:r>
                        <a:rPr lang="en-US" sz="1400">
                          <a:effectLst/>
                        </a:rPr>
                        <a:t>4</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err="1">
                          <a:effectLst/>
                        </a:rPr>
                        <a:t>SelectReplanGoalLocation</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7742900"/>
                  </a:ext>
                </a:extLst>
              </a:tr>
              <a:tr h="367320">
                <a:tc>
                  <a:txBody>
                    <a:bodyPr/>
                    <a:lstStyle/>
                    <a:p>
                      <a:pPr marL="0" marR="0" algn="ctr">
                        <a:lnSpc>
                          <a:spcPct val="150000"/>
                        </a:lnSpc>
                        <a:spcBef>
                          <a:spcPts val="0"/>
                        </a:spcBef>
                        <a:spcAft>
                          <a:spcPts val="0"/>
                        </a:spcAft>
                      </a:pPr>
                      <a:r>
                        <a:rPr lang="en-US" sz="1400">
                          <a:effectLst/>
                        </a:rPr>
                        <a:t>5</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err="1">
                          <a:effectLst/>
                        </a:rPr>
                        <a:t>SetReplanSamplingLimits</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8450707"/>
                  </a:ext>
                </a:extLst>
              </a:tr>
              <a:tr h="367320">
                <a:tc>
                  <a:txBody>
                    <a:bodyPr/>
                    <a:lstStyle/>
                    <a:p>
                      <a:pPr marL="0" marR="0" algn="ctr">
                        <a:lnSpc>
                          <a:spcPct val="150000"/>
                        </a:lnSpc>
                        <a:spcBef>
                          <a:spcPts val="0"/>
                        </a:spcBef>
                        <a:spcAft>
                          <a:spcPts val="0"/>
                        </a:spcAft>
                      </a:pPr>
                      <a:r>
                        <a:rPr lang="en-US" sz="1400">
                          <a:effectLst/>
                        </a:rPr>
                        <a:t>6</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a:effectLst/>
                        </a:rPr>
                        <a:t>RRT*(</a:t>
                      </a:r>
                      <a:r>
                        <a:rPr lang="en-US" sz="1400" dirty="0" err="1">
                          <a:effectLst/>
                        </a:rPr>
                        <a:t>RobotCurrentLocation</a:t>
                      </a:r>
                      <a:r>
                        <a:rPr lang="en-US" sz="1400" dirty="0">
                          <a:effectLst/>
                        </a:rPr>
                        <a:t>, </a:t>
                      </a:r>
                      <a:r>
                        <a:rPr lang="en-US" sz="1400" dirty="0" err="1">
                          <a:effectLst/>
                        </a:rPr>
                        <a:t>GoalLocation</a:t>
                      </a:r>
                      <a:r>
                        <a:rPr lang="en-US" sz="1400" dirty="0">
                          <a:effectLst/>
                        </a:rPr>
                        <a:t>, </a:t>
                      </a:r>
                      <a:r>
                        <a:rPr lang="en-US" sz="1400" dirty="0" err="1">
                          <a:effectLst/>
                        </a:rPr>
                        <a:t>PredictedObsPosition</a:t>
                      </a:r>
                      <a:r>
                        <a:rPr lang="en-US" sz="1400" dirty="0">
                          <a:effectLst/>
                        </a:rPr>
                        <a:t>)</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79687763"/>
                  </a:ext>
                </a:extLst>
              </a:tr>
              <a:tr h="367320">
                <a:tc>
                  <a:txBody>
                    <a:bodyPr/>
                    <a:lstStyle/>
                    <a:p>
                      <a:pPr marL="0" marR="0" algn="ctr">
                        <a:lnSpc>
                          <a:spcPct val="150000"/>
                        </a:lnSpc>
                        <a:spcBef>
                          <a:spcPts val="0"/>
                        </a:spcBef>
                        <a:spcAft>
                          <a:spcPts val="0"/>
                        </a:spcAft>
                      </a:pPr>
                      <a:r>
                        <a:rPr lang="en-US" sz="1400">
                          <a:effectLst/>
                        </a:rPr>
                        <a:t>7</a:t>
                      </a:r>
                      <a:endParaRPr lang="en-US" sz="140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dirty="0">
                          <a:effectLst/>
                        </a:rPr>
                        <a:t>RewireReplannedPath()</a:t>
                      </a:r>
                      <a:endParaRPr lang="en-US" sz="1400" b="0" dirty="0">
                        <a:solidFill>
                          <a:schemeClr val="tx1"/>
                        </a:solidFill>
                        <a:effectLst/>
                        <a:latin typeface="Encode Sans" panose="020B060402020202020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015231"/>
                  </a:ext>
                </a:extLst>
              </a:tr>
            </a:tbl>
          </a:graphicData>
        </a:graphic>
      </p:graphicFrame>
      <p:pic>
        <p:nvPicPr>
          <p:cNvPr id="14" name="Picture 13">
            <a:extLst>
              <a:ext uri="{FF2B5EF4-FFF2-40B4-BE49-F238E27FC236}">
                <a16:creationId xmlns:a16="http://schemas.microsoft.com/office/drawing/2014/main" id="{57AEED99-018B-47B8-8CD7-0C1B9E8DC4F0}"/>
              </a:ext>
            </a:extLst>
          </p:cNvPr>
          <p:cNvPicPr>
            <a:picLocks noChangeAspect="1"/>
          </p:cNvPicPr>
          <p:nvPr/>
        </p:nvPicPr>
        <p:blipFill>
          <a:blip r:embed="rId4"/>
          <a:stretch>
            <a:fillRect/>
          </a:stretch>
        </p:blipFill>
        <p:spPr>
          <a:xfrm>
            <a:off x="1593329" y="1144909"/>
            <a:ext cx="5957342" cy="2908044"/>
          </a:xfrm>
          <a:prstGeom prst="roundRect">
            <a:avLst>
              <a:gd name="adj" fmla="val 9097"/>
            </a:avLst>
          </a:prstGeom>
        </p:spPr>
      </p:pic>
      <mc:AlternateContent xmlns:mc="http://schemas.openxmlformats.org/markup-compatibility/2006" xmlns:a14="http://schemas.microsoft.com/office/drawing/2010/main">
        <mc:Choice Requires="a14">
          <p:sp>
            <p:nvSpPr>
              <p:cNvPr id="16" name="Speech Bubble: Rectangle with Corners Rounded 15">
                <a:extLst>
                  <a:ext uri="{FF2B5EF4-FFF2-40B4-BE49-F238E27FC236}">
                    <a16:creationId xmlns:a16="http://schemas.microsoft.com/office/drawing/2014/main" id="{26209ADD-5BB1-47D4-BF83-13FA293EE87F}"/>
                  </a:ext>
                </a:extLst>
              </p:cNvPr>
              <p:cNvSpPr/>
              <p:nvPr/>
            </p:nvSpPr>
            <p:spPr>
              <a:xfrm>
                <a:off x="4377084" y="1820335"/>
                <a:ext cx="3353752" cy="846665"/>
              </a:xfrm>
              <a:prstGeom prst="wedgeRoundRectCallout">
                <a:avLst>
                  <a:gd name="adj1" fmla="val -56407"/>
                  <a:gd name="adj2" fmla="val -20982"/>
                  <a:gd name="adj3" fmla="val 16667"/>
                </a:avLst>
              </a:prstGeom>
              <a:solidFill>
                <a:srgbClr val="F55C21"/>
              </a:solidFill>
              <a:ln>
                <a:solidFill>
                  <a:srgbClr val="963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𝑃𝑟𝑒𝑑𝑖𝑐𝑡𝑒𝑑</m:t>
                      </m:r>
                      <m:r>
                        <a:rPr lang="en-US" i="1" smtClean="0">
                          <a:latin typeface="Cambria Math" panose="02040503050406030204" pitchFamily="18" charset="0"/>
                        </a:rPr>
                        <m:t> </m:t>
                      </m:r>
                      <m:r>
                        <a:rPr lang="en-US" i="1" smtClean="0">
                          <a:latin typeface="Cambria Math" panose="02040503050406030204" pitchFamily="18" charset="0"/>
                        </a:rPr>
                        <m:t>𝑜𝑏𝑠𝑡𝑎𝑐𝑙𝑒</m:t>
                      </m:r>
                      <m:r>
                        <a:rPr lang="en-US" i="1" smtClean="0">
                          <a:latin typeface="Cambria Math" panose="02040503050406030204" pitchFamily="18" charset="0"/>
                        </a:rPr>
                        <m:t> </m:t>
                      </m:r>
                      <m:r>
                        <a:rPr lang="en-US" i="1" smtClean="0">
                          <a:latin typeface="Cambria Math" panose="02040503050406030204" pitchFamily="18" charset="0"/>
                        </a:rPr>
                        <m:t>𝑐𝑜𝑜𝑟𝑑𝑖𝑛𝑎𝑡𝑒𝑠</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𝑜𝑏𝑠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𝑜𝑏𝑠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𝑍</m:t>
                          </m:r>
                        </m:e>
                        <m:sub>
                          <m:r>
                            <a:rPr lang="en-US" i="1">
                              <a:latin typeface="Cambria Math" panose="02040503050406030204" pitchFamily="18" charset="0"/>
                            </a:rPr>
                            <m:t>𝑜𝑏𝑠</m:t>
                          </m:r>
                        </m:sub>
                      </m:sSub>
                      <m:r>
                        <a:rPr lang="en-US" i="1">
                          <a:latin typeface="Cambria Math" panose="02040503050406030204" pitchFamily="18" charset="0"/>
                        </a:rPr>
                        <m:t>)+</m:t>
                      </m:r>
                      <m:r>
                        <a:rPr lang="en-US" i="1">
                          <a:latin typeface="Cambria Math" panose="02040503050406030204" pitchFamily="18" charset="0"/>
                        </a:rPr>
                        <m:t>𝑚𝑢𝑙𝑡𝑖𝑝𝑙𝑖𝑒𝑟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𝑜𝑏𝑠</m:t>
                          </m:r>
                        </m:sub>
                      </m:sSub>
                    </m:oMath>
                  </m:oMathPara>
                </a14:m>
                <a:endParaRPr lang="en-US" dirty="0"/>
              </a:p>
            </p:txBody>
          </p:sp>
        </mc:Choice>
        <mc:Fallback xmlns="">
          <p:sp>
            <p:nvSpPr>
              <p:cNvPr id="16" name="Speech Bubble: Rectangle with Corners Rounded 15">
                <a:extLst>
                  <a:ext uri="{FF2B5EF4-FFF2-40B4-BE49-F238E27FC236}">
                    <a16:creationId xmlns:a16="http://schemas.microsoft.com/office/drawing/2014/main" id="{26209ADD-5BB1-47D4-BF83-13FA293EE87F}"/>
                  </a:ext>
                </a:extLst>
              </p:cNvPr>
              <p:cNvSpPr>
                <a:spLocks noRot="1" noChangeAspect="1" noMove="1" noResize="1" noEditPoints="1" noAdjustHandles="1" noChangeArrowheads="1" noChangeShapeType="1" noTextEdit="1"/>
              </p:cNvSpPr>
              <p:nvPr/>
            </p:nvSpPr>
            <p:spPr>
              <a:xfrm>
                <a:off x="4377084" y="1820335"/>
                <a:ext cx="3353752" cy="846665"/>
              </a:xfrm>
              <a:prstGeom prst="wedgeRoundRectCallout">
                <a:avLst>
                  <a:gd name="adj1" fmla="val -56407"/>
                  <a:gd name="adj2" fmla="val -20982"/>
                  <a:gd name="adj3" fmla="val 16667"/>
                </a:avLst>
              </a:prstGeom>
              <a:blipFill>
                <a:blip r:embed="rId5"/>
                <a:stretch>
                  <a:fillRect/>
                </a:stretch>
              </a:blipFill>
              <a:ln>
                <a:solidFill>
                  <a:srgbClr val="963334"/>
                </a:solidFill>
              </a:ln>
            </p:spPr>
            <p:txBody>
              <a:bodyPr/>
              <a:lstStyle/>
              <a:p>
                <a:r>
                  <a:rPr lang="en-US">
                    <a:noFill/>
                  </a:rPr>
                  <a:t> </a:t>
                </a:r>
              </a:p>
            </p:txBody>
          </p:sp>
        </mc:Fallback>
      </mc:AlternateContent>
      <p:sp>
        <p:nvSpPr>
          <p:cNvPr id="17" name="Speech Bubble: Rectangle with Corners Rounded 16">
            <a:extLst>
              <a:ext uri="{FF2B5EF4-FFF2-40B4-BE49-F238E27FC236}">
                <a16:creationId xmlns:a16="http://schemas.microsoft.com/office/drawing/2014/main" id="{199958E0-F4DA-4AD5-B1F8-EB923CB17D6F}"/>
              </a:ext>
            </a:extLst>
          </p:cNvPr>
          <p:cNvSpPr/>
          <p:nvPr/>
        </p:nvSpPr>
        <p:spPr>
          <a:xfrm>
            <a:off x="194607" y="3158066"/>
            <a:ext cx="1288655" cy="776353"/>
          </a:xfrm>
          <a:prstGeom prst="wedgeRoundRectCallout">
            <a:avLst>
              <a:gd name="adj1" fmla="val 64963"/>
              <a:gd name="adj2" fmla="val -19730"/>
              <a:gd name="adj3" fmla="val 16667"/>
            </a:avLst>
          </a:prstGeom>
          <a:solidFill>
            <a:srgbClr val="F55C21"/>
          </a:solidFill>
          <a:ln>
            <a:solidFill>
              <a:srgbClr val="963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3-D RRT* </a:t>
            </a:r>
            <a:r>
              <a:rPr lang="en-US" dirty="0" err="1"/>
              <a:t>localised</a:t>
            </a:r>
            <a:r>
              <a:rPr lang="en-US" dirty="0"/>
              <a:t> </a:t>
            </a:r>
            <a:r>
              <a:rPr lang="en-US" dirty="0" err="1"/>
              <a:t>replanning</a:t>
            </a:r>
            <a:endParaRPr lang="en-US" dirty="0"/>
          </a:p>
        </p:txBody>
      </p:sp>
    </p:spTree>
    <p:custDataLst>
      <p:tags r:id="rId1"/>
    </p:custDataLst>
    <p:extLst>
      <p:ext uri="{BB962C8B-B14F-4D97-AF65-F5344CB8AC3E}">
        <p14:creationId xmlns:p14="http://schemas.microsoft.com/office/powerpoint/2010/main" val="151899387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97C08-75F8-496C-9DC3-42DE694473C3}"/>
              </a:ext>
            </a:extLst>
          </p:cNvPr>
          <p:cNvSpPr>
            <a:spLocks noGrp="1"/>
          </p:cNvSpPr>
          <p:nvPr>
            <p:ph type="title"/>
          </p:nvPr>
        </p:nvSpPr>
        <p:spPr/>
        <p:txBody>
          <a:bodyPr/>
          <a:lstStyle/>
          <a:p>
            <a:r>
              <a:rPr lang="en-US" dirty="0" err="1"/>
              <a:t>Matlab</a:t>
            </a:r>
            <a:r>
              <a:rPr lang="en-US" dirty="0"/>
              <a:t> Simulation (3-D)</a:t>
            </a:r>
          </a:p>
        </p:txBody>
      </p:sp>
      <p:sp>
        <p:nvSpPr>
          <p:cNvPr id="5" name="Slide Number Placeholder 4">
            <a:extLst>
              <a:ext uri="{FF2B5EF4-FFF2-40B4-BE49-F238E27FC236}">
                <a16:creationId xmlns:a16="http://schemas.microsoft.com/office/drawing/2014/main" id="{CB9470F2-4262-41C6-A432-57235E30D88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6" name="Rectangle: Rounded Corners 5">
            <a:extLst>
              <a:ext uri="{FF2B5EF4-FFF2-40B4-BE49-F238E27FC236}">
                <a16:creationId xmlns:a16="http://schemas.microsoft.com/office/drawing/2014/main" id="{3A93038B-CC17-4BE1-B757-649E71C84E33}"/>
              </a:ext>
            </a:extLst>
          </p:cNvPr>
          <p:cNvSpPr/>
          <p:nvPr/>
        </p:nvSpPr>
        <p:spPr>
          <a:xfrm>
            <a:off x="618836" y="1333817"/>
            <a:ext cx="3094182" cy="892147"/>
          </a:xfrm>
          <a:prstGeom prst="roundRect">
            <a:avLst/>
          </a:prstGeom>
          <a:solidFill>
            <a:srgbClr val="963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Encode Sans" panose="020B0604020202020204" charset="0"/>
              </a:rPr>
              <a:t>Generation of global preplanned path using RRT* </a:t>
            </a:r>
          </a:p>
        </p:txBody>
      </p:sp>
      <p:sp>
        <p:nvSpPr>
          <p:cNvPr id="7" name="Rectangle: Rounded Corners 6">
            <a:extLst>
              <a:ext uri="{FF2B5EF4-FFF2-40B4-BE49-F238E27FC236}">
                <a16:creationId xmlns:a16="http://schemas.microsoft.com/office/drawing/2014/main" id="{B486A89E-143D-4F22-B54F-F67034084133}"/>
              </a:ext>
            </a:extLst>
          </p:cNvPr>
          <p:cNvSpPr/>
          <p:nvPr/>
        </p:nvSpPr>
        <p:spPr>
          <a:xfrm>
            <a:off x="618836" y="3028373"/>
            <a:ext cx="3094182" cy="892147"/>
          </a:xfrm>
          <a:prstGeom prst="roundRect">
            <a:avLst/>
          </a:prstGeom>
          <a:solidFill>
            <a:srgbClr val="963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Encode Sans" panose="020B0604020202020204" charset="0"/>
              </a:rPr>
              <a:t>Reused for all subsequent runs</a:t>
            </a:r>
          </a:p>
        </p:txBody>
      </p:sp>
      <p:sp>
        <p:nvSpPr>
          <p:cNvPr id="8" name="Arrow: Right 7">
            <a:extLst>
              <a:ext uri="{FF2B5EF4-FFF2-40B4-BE49-F238E27FC236}">
                <a16:creationId xmlns:a16="http://schemas.microsoft.com/office/drawing/2014/main" id="{C33A6DA4-A812-4381-B909-AA81905BF195}"/>
              </a:ext>
            </a:extLst>
          </p:cNvPr>
          <p:cNvSpPr/>
          <p:nvPr/>
        </p:nvSpPr>
        <p:spPr>
          <a:xfrm rot="5400000">
            <a:off x="1896918" y="2356096"/>
            <a:ext cx="538016" cy="523669"/>
          </a:xfrm>
          <a:prstGeom prst="rightArrow">
            <a:avLst/>
          </a:prstGeom>
          <a:solidFill>
            <a:srgbClr val="FFCC00"/>
          </a:solidFill>
          <a:ln>
            <a:solidFill>
              <a:srgbClr val="F5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58E1EF5-CCE0-4756-90A2-45D80B2D5AD3}"/>
              </a:ext>
            </a:extLst>
          </p:cNvPr>
          <p:cNvPicPr/>
          <p:nvPr/>
        </p:nvPicPr>
        <p:blipFill rotWithShape="1">
          <a:blip r:embed="rId4">
            <a:extLst>
              <a:ext uri="{28A0092B-C50C-407E-A947-70E740481C1C}">
                <a14:useLocalDpi xmlns:a14="http://schemas.microsoft.com/office/drawing/2010/main" val="0"/>
              </a:ext>
            </a:extLst>
          </a:blip>
          <a:srcRect b="1318"/>
          <a:stretch/>
        </p:blipFill>
        <p:spPr bwMode="auto">
          <a:xfrm>
            <a:off x="4298100" y="1005311"/>
            <a:ext cx="4507865" cy="3369945"/>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E9FF272E-7026-4D6E-B6B8-F3D28924F692}"/>
              </a:ext>
            </a:extLst>
          </p:cNvPr>
          <p:cNvPicPr/>
          <p:nvPr/>
        </p:nvPicPr>
        <p:blipFill rotWithShape="1">
          <a:blip r:embed="rId5">
            <a:extLst>
              <a:ext uri="{28A0092B-C50C-407E-A947-70E740481C1C}">
                <a14:useLocalDpi xmlns:a14="http://schemas.microsoft.com/office/drawing/2010/main" val="0"/>
              </a:ext>
            </a:extLst>
          </a:blip>
          <a:srcRect l="5682" t="16549" r="2503" b="4876"/>
          <a:stretch/>
        </p:blipFill>
        <p:spPr bwMode="auto">
          <a:xfrm>
            <a:off x="4300100" y="1005312"/>
            <a:ext cx="4505865" cy="3369944"/>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91CE99C-F4F2-4C82-A3CD-254A30D9E90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298099" y="1005311"/>
            <a:ext cx="4505865" cy="3369945"/>
          </a:xfrm>
          <a:prstGeom prst="rect">
            <a:avLst/>
          </a:prstGeom>
        </p:spPr>
      </p:pic>
      <p:sp>
        <p:nvSpPr>
          <p:cNvPr id="11" name="Text Placeholder 1">
            <a:extLst>
              <a:ext uri="{FF2B5EF4-FFF2-40B4-BE49-F238E27FC236}">
                <a16:creationId xmlns:a16="http://schemas.microsoft.com/office/drawing/2014/main" id="{5BC2A5B3-BB0D-4752-839B-D3F22026893B}"/>
              </a:ext>
            </a:extLst>
          </p:cNvPr>
          <p:cNvSpPr txBox="1">
            <a:spLocks/>
          </p:cNvSpPr>
          <p:nvPr/>
        </p:nvSpPr>
        <p:spPr>
          <a:xfrm>
            <a:off x="4148316" y="3828478"/>
            <a:ext cx="2150884" cy="74872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F55C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1pPr>
            <a:lvl2pPr marL="914400" marR="0" lvl="1"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2pPr>
            <a:lvl3pPr marL="1371600" marR="0" lvl="2"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3pPr>
            <a:lvl4pPr marL="1828800" marR="0" lvl="3"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4pPr>
            <a:lvl5pPr marL="2286000" marR="0" lvl="4"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5pPr>
            <a:lvl6pPr marL="2743200" marR="0" lvl="5"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6pPr>
            <a:lvl7pPr marL="3200400" marR="0" lvl="6"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7pPr>
            <a:lvl8pPr marL="3657600" marR="0" lvl="7"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8pPr>
            <a:lvl9pPr marL="4114800" marR="0" lvl="8"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9pPr>
          </a:lstStyle>
          <a:p>
            <a:pPr marL="76200" indent="0">
              <a:buFont typeface="Encode Sans ExtraLight"/>
              <a:buNone/>
            </a:pPr>
            <a:r>
              <a:rPr lang="en-US" sz="1100" b="1" dirty="0">
                <a:solidFill>
                  <a:srgbClr val="FF0000"/>
                </a:solidFill>
              </a:rPr>
              <a:t>* nodes that the obstacle can travel between</a:t>
            </a:r>
          </a:p>
        </p:txBody>
      </p:sp>
    </p:spTree>
    <p:custDataLst>
      <p:tags r:id="rId1"/>
    </p:custDataLst>
    <p:extLst>
      <p:ext uri="{BB962C8B-B14F-4D97-AF65-F5344CB8AC3E}">
        <p14:creationId xmlns:p14="http://schemas.microsoft.com/office/powerpoint/2010/main" val="395388657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1"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BA1B51E0-4DBD-482F-99BA-EBF6D400CCA8}"/>
              </a:ext>
            </a:extLst>
          </p:cNvPr>
          <p:cNvPicPr>
            <a:picLocks noChangeAspect="1"/>
          </p:cNvPicPr>
          <p:nvPr/>
        </p:nvPicPr>
        <p:blipFill>
          <a:blip r:embed="rId4"/>
          <a:stretch>
            <a:fillRect/>
          </a:stretch>
        </p:blipFill>
        <p:spPr>
          <a:xfrm>
            <a:off x="0" y="3847141"/>
            <a:ext cx="9203267" cy="1296309"/>
          </a:xfrm>
          <a:prstGeom prst="rect">
            <a:avLst/>
          </a:prstGeom>
        </p:spPr>
      </p:pic>
      <p:sp>
        <p:nvSpPr>
          <p:cNvPr id="2" name="Title 1">
            <a:extLst>
              <a:ext uri="{FF2B5EF4-FFF2-40B4-BE49-F238E27FC236}">
                <a16:creationId xmlns:a16="http://schemas.microsoft.com/office/drawing/2014/main" id="{03AB56A4-C5B1-473C-9582-1DE8EB35B2B3}"/>
              </a:ext>
            </a:extLst>
          </p:cNvPr>
          <p:cNvSpPr>
            <a:spLocks noGrp="1"/>
          </p:cNvSpPr>
          <p:nvPr>
            <p:ph type="title"/>
          </p:nvPr>
        </p:nvSpPr>
        <p:spPr/>
        <p:txBody>
          <a:bodyPr/>
          <a:lstStyle/>
          <a:p>
            <a:r>
              <a:rPr lang="en-US" dirty="0"/>
              <a:t>Iterative Improvements to </a:t>
            </a:r>
            <a:r>
              <a:rPr lang="en-US" dirty="0" err="1"/>
              <a:t>Replanning</a:t>
            </a:r>
            <a:r>
              <a:rPr lang="en-US" dirty="0"/>
              <a:t> Algorithm</a:t>
            </a:r>
          </a:p>
        </p:txBody>
      </p:sp>
      <p:sp>
        <p:nvSpPr>
          <p:cNvPr id="3" name="Text Placeholder 2">
            <a:extLst>
              <a:ext uri="{FF2B5EF4-FFF2-40B4-BE49-F238E27FC236}">
                <a16:creationId xmlns:a16="http://schemas.microsoft.com/office/drawing/2014/main" id="{A554958A-FFD4-4FCD-814F-93FDB13422CD}"/>
              </a:ext>
            </a:extLst>
          </p:cNvPr>
          <p:cNvSpPr>
            <a:spLocks noGrp="1"/>
          </p:cNvSpPr>
          <p:nvPr>
            <p:ph type="body" idx="1"/>
          </p:nvPr>
        </p:nvSpPr>
        <p:spPr>
          <a:xfrm>
            <a:off x="481864" y="875296"/>
            <a:ext cx="7070401" cy="467783"/>
          </a:xfrm>
        </p:spPr>
        <p:txBody>
          <a:bodyPr/>
          <a:lstStyle/>
          <a:p>
            <a:r>
              <a:rPr lang="en-US" dirty="0"/>
              <a:t>RRT* collision check method improvement</a:t>
            </a:r>
          </a:p>
          <a:p>
            <a:pPr marL="101600" indent="0">
              <a:buNone/>
            </a:pPr>
            <a:endParaRPr lang="en-US" dirty="0"/>
          </a:p>
        </p:txBody>
      </p:sp>
      <p:sp>
        <p:nvSpPr>
          <p:cNvPr id="5" name="Slide Number Placeholder 4">
            <a:extLst>
              <a:ext uri="{FF2B5EF4-FFF2-40B4-BE49-F238E27FC236}">
                <a16:creationId xmlns:a16="http://schemas.microsoft.com/office/drawing/2014/main" id="{1F7DAF1F-4C65-4168-9F1F-83A470916AB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86" name="Arrow: Chevron 85">
            <a:extLst>
              <a:ext uri="{FF2B5EF4-FFF2-40B4-BE49-F238E27FC236}">
                <a16:creationId xmlns:a16="http://schemas.microsoft.com/office/drawing/2014/main" id="{E365F953-AD9F-4BBD-9FE2-98D425BE1B17}"/>
              </a:ext>
            </a:extLst>
          </p:cNvPr>
          <p:cNvSpPr/>
          <p:nvPr/>
        </p:nvSpPr>
        <p:spPr>
          <a:xfrm>
            <a:off x="609936" y="1503855"/>
            <a:ext cx="2548470" cy="759884"/>
          </a:xfrm>
          <a:prstGeom prst="chevron">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Encode Sans" panose="020B0604020202020204" charset="0"/>
              </a:rPr>
              <a:t>Line-Plane intersection check</a:t>
            </a:r>
          </a:p>
        </p:txBody>
      </p:sp>
      <p:sp>
        <p:nvSpPr>
          <p:cNvPr id="87" name="Arrow: Chevron 86">
            <a:extLst>
              <a:ext uri="{FF2B5EF4-FFF2-40B4-BE49-F238E27FC236}">
                <a16:creationId xmlns:a16="http://schemas.microsoft.com/office/drawing/2014/main" id="{131C71BB-EBDC-4585-A37D-0FDFFA2DF5F7}"/>
              </a:ext>
            </a:extLst>
          </p:cNvPr>
          <p:cNvSpPr/>
          <p:nvPr/>
        </p:nvSpPr>
        <p:spPr>
          <a:xfrm>
            <a:off x="3297765" y="1503855"/>
            <a:ext cx="2548470" cy="759884"/>
          </a:xfrm>
          <a:prstGeom prst="chevron">
            <a:avLst/>
          </a:prstGeom>
          <a:solidFill>
            <a:srgbClr val="F55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Encode Sans" panose="020B0604020202020204" charset="0"/>
              </a:rPr>
              <a:t>Bounding Sphere collision check</a:t>
            </a:r>
          </a:p>
        </p:txBody>
      </p:sp>
      <p:sp>
        <p:nvSpPr>
          <p:cNvPr id="88" name="Arrow: Chevron 87">
            <a:extLst>
              <a:ext uri="{FF2B5EF4-FFF2-40B4-BE49-F238E27FC236}">
                <a16:creationId xmlns:a16="http://schemas.microsoft.com/office/drawing/2014/main" id="{EF55985D-69EC-4E64-AFA6-DB75BDB8E1B1}"/>
              </a:ext>
            </a:extLst>
          </p:cNvPr>
          <p:cNvSpPr/>
          <p:nvPr/>
        </p:nvSpPr>
        <p:spPr>
          <a:xfrm>
            <a:off x="5985594" y="1503855"/>
            <a:ext cx="2669142" cy="759884"/>
          </a:xfrm>
          <a:prstGeom prst="chevron">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Encode Sans" panose="020B0604020202020204" charset="0"/>
              </a:rPr>
              <a:t>Space-Time Volume Representation collision check</a:t>
            </a:r>
          </a:p>
        </p:txBody>
      </p:sp>
      <p:grpSp>
        <p:nvGrpSpPr>
          <p:cNvPr id="91" name="Group 90">
            <a:extLst>
              <a:ext uri="{FF2B5EF4-FFF2-40B4-BE49-F238E27FC236}">
                <a16:creationId xmlns:a16="http://schemas.microsoft.com/office/drawing/2014/main" id="{B5D5231A-713F-4D8D-967B-34D842C29244}"/>
              </a:ext>
            </a:extLst>
          </p:cNvPr>
          <p:cNvGrpSpPr/>
          <p:nvPr/>
        </p:nvGrpSpPr>
        <p:grpSpPr>
          <a:xfrm>
            <a:off x="3572262" y="2409427"/>
            <a:ext cx="1900686" cy="2029467"/>
            <a:chOff x="3522133" y="2837755"/>
            <a:chExt cx="1689947" cy="1804449"/>
          </a:xfrm>
        </p:grpSpPr>
        <p:sp>
          <p:nvSpPr>
            <p:cNvPr id="90" name="Rectangle: Rounded Corners 89">
              <a:extLst>
                <a:ext uri="{FF2B5EF4-FFF2-40B4-BE49-F238E27FC236}">
                  <a16:creationId xmlns:a16="http://schemas.microsoft.com/office/drawing/2014/main" id="{BD04EC9A-2F2F-4FCE-BF7E-99D2A268549A}"/>
                </a:ext>
              </a:extLst>
            </p:cNvPr>
            <p:cNvSpPr/>
            <p:nvPr/>
          </p:nvSpPr>
          <p:spPr>
            <a:xfrm>
              <a:off x="3522133" y="2853267"/>
              <a:ext cx="1689947" cy="17889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9" name="Picture 88">
              <a:extLst>
                <a:ext uri="{FF2B5EF4-FFF2-40B4-BE49-F238E27FC236}">
                  <a16:creationId xmlns:a16="http://schemas.microsoft.com/office/drawing/2014/main" id="{07CACEEF-23CA-451E-B4DB-8568324844DC}"/>
                </a:ext>
              </a:extLst>
            </p:cNvPr>
            <p:cNvPicPr/>
            <p:nvPr/>
          </p:nvPicPr>
          <p:blipFill rotWithShape="1">
            <a:blip r:embed="rId5" cstate="print">
              <a:extLst>
                <a:ext uri="{28A0092B-C50C-407E-A947-70E740481C1C}">
                  <a14:useLocalDpi xmlns:a14="http://schemas.microsoft.com/office/drawing/2010/main" val="0"/>
                </a:ext>
              </a:extLst>
            </a:blip>
            <a:srcRect r="54630" b="10795"/>
            <a:stretch/>
          </p:blipFill>
          <p:spPr bwMode="auto">
            <a:xfrm>
              <a:off x="3635586" y="2837755"/>
              <a:ext cx="1576494" cy="1734473"/>
            </a:xfrm>
            <a:prstGeom prst="rect">
              <a:avLst/>
            </a:prstGeom>
            <a:noFill/>
          </p:spPr>
        </p:pic>
      </p:grpSp>
      <p:grpSp>
        <p:nvGrpSpPr>
          <p:cNvPr id="96" name="Group 95">
            <a:extLst>
              <a:ext uri="{FF2B5EF4-FFF2-40B4-BE49-F238E27FC236}">
                <a16:creationId xmlns:a16="http://schemas.microsoft.com/office/drawing/2014/main" id="{6C628339-6D86-4B42-BC50-D4BA72337DC1}"/>
              </a:ext>
            </a:extLst>
          </p:cNvPr>
          <p:cNvGrpSpPr/>
          <p:nvPr/>
        </p:nvGrpSpPr>
        <p:grpSpPr>
          <a:xfrm>
            <a:off x="6312853" y="2423706"/>
            <a:ext cx="2263257" cy="1977211"/>
            <a:chOff x="5985594" y="2703925"/>
            <a:chExt cx="2417940" cy="2078199"/>
          </a:xfrm>
        </p:grpSpPr>
        <p:sp>
          <p:nvSpPr>
            <p:cNvPr id="95" name="Rectangle: Rounded Corners 94">
              <a:extLst>
                <a:ext uri="{FF2B5EF4-FFF2-40B4-BE49-F238E27FC236}">
                  <a16:creationId xmlns:a16="http://schemas.microsoft.com/office/drawing/2014/main" id="{E0F7E5CD-4831-473E-B553-6ED7A04B4B0D}"/>
                </a:ext>
              </a:extLst>
            </p:cNvPr>
            <p:cNvSpPr/>
            <p:nvPr/>
          </p:nvSpPr>
          <p:spPr>
            <a:xfrm>
              <a:off x="5985594" y="2703925"/>
              <a:ext cx="2276183" cy="20781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3" name="Picture 92">
              <a:extLst>
                <a:ext uri="{FF2B5EF4-FFF2-40B4-BE49-F238E27FC236}">
                  <a16:creationId xmlns:a16="http://schemas.microsoft.com/office/drawing/2014/main" id="{7A7B8C24-86DA-4CEA-BFA7-39E11783EA08}"/>
                </a:ext>
              </a:extLst>
            </p:cNvPr>
            <p:cNvPicPr>
              <a:picLocks noChangeAspect="1"/>
            </p:cNvPicPr>
            <p:nvPr/>
          </p:nvPicPr>
          <p:blipFill rotWithShape="1">
            <a:blip r:embed="rId6"/>
            <a:srcRect r="44770"/>
            <a:stretch/>
          </p:blipFill>
          <p:spPr>
            <a:xfrm>
              <a:off x="6127351" y="2798062"/>
              <a:ext cx="2276183" cy="1889924"/>
            </a:xfrm>
            <a:prstGeom prst="rect">
              <a:avLst/>
            </a:prstGeom>
          </p:spPr>
        </p:pic>
      </p:grpSp>
      <p:grpSp>
        <p:nvGrpSpPr>
          <p:cNvPr id="99" name="Group 98">
            <a:extLst>
              <a:ext uri="{FF2B5EF4-FFF2-40B4-BE49-F238E27FC236}">
                <a16:creationId xmlns:a16="http://schemas.microsoft.com/office/drawing/2014/main" id="{465D15AD-2C48-4222-B67A-5A43A24C7CA9}"/>
              </a:ext>
            </a:extLst>
          </p:cNvPr>
          <p:cNvGrpSpPr/>
          <p:nvPr/>
        </p:nvGrpSpPr>
        <p:grpSpPr>
          <a:xfrm>
            <a:off x="638811" y="2462471"/>
            <a:ext cx="2216572" cy="1977211"/>
            <a:chOff x="638811" y="2770482"/>
            <a:chExt cx="2216572" cy="1977211"/>
          </a:xfrm>
        </p:grpSpPr>
        <p:sp>
          <p:nvSpPr>
            <p:cNvPr id="98" name="Rectangle: Rounded Corners 97">
              <a:extLst>
                <a:ext uri="{FF2B5EF4-FFF2-40B4-BE49-F238E27FC236}">
                  <a16:creationId xmlns:a16="http://schemas.microsoft.com/office/drawing/2014/main" id="{1D367EF7-89D4-4ED5-93E9-C993FFA63B75}"/>
                </a:ext>
              </a:extLst>
            </p:cNvPr>
            <p:cNvSpPr/>
            <p:nvPr/>
          </p:nvSpPr>
          <p:spPr>
            <a:xfrm>
              <a:off x="724814" y="2770482"/>
              <a:ext cx="2130569" cy="197721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96">
              <a:extLst>
                <a:ext uri="{FF2B5EF4-FFF2-40B4-BE49-F238E27FC236}">
                  <a16:creationId xmlns:a16="http://schemas.microsoft.com/office/drawing/2014/main" id="{05D25CFE-5AD9-47E9-9396-76A0C70FFE42}"/>
                </a:ext>
              </a:extLst>
            </p:cNvPr>
            <p:cNvPicPr>
              <a:picLocks noChangeAspect="1"/>
            </p:cNvPicPr>
            <p:nvPr/>
          </p:nvPicPr>
          <p:blipFill>
            <a:blip r:embed="rId7"/>
            <a:stretch>
              <a:fillRect/>
            </a:stretch>
          </p:blipFill>
          <p:spPr>
            <a:xfrm>
              <a:off x="638811" y="2802310"/>
              <a:ext cx="2150047" cy="1931735"/>
            </a:xfrm>
            <a:prstGeom prst="rect">
              <a:avLst/>
            </a:prstGeom>
          </p:spPr>
        </p:pic>
      </p:grpSp>
      <p:sp>
        <p:nvSpPr>
          <p:cNvPr id="100" name="TextBox 99">
            <a:extLst>
              <a:ext uri="{FF2B5EF4-FFF2-40B4-BE49-F238E27FC236}">
                <a16:creationId xmlns:a16="http://schemas.microsoft.com/office/drawing/2014/main" id="{07B69831-E6A8-4A4C-BDB6-CC99712D3FAB}"/>
              </a:ext>
            </a:extLst>
          </p:cNvPr>
          <p:cNvSpPr txBox="1"/>
          <p:nvPr/>
        </p:nvSpPr>
        <p:spPr>
          <a:xfrm>
            <a:off x="548568" y="4499318"/>
            <a:ext cx="2609838" cy="369332"/>
          </a:xfrm>
          <a:prstGeom prst="rect">
            <a:avLst/>
          </a:prstGeom>
          <a:noFill/>
        </p:spPr>
        <p:txBody>
          <a:bodyPr wrap="square" rtlCol="0">
            <a:spAutoFit/>
          </a:bodyPr>
          <a:lstStyle/>
          <a:p>
            <a:r>
              <a:rPr lang="en-US" sz="1800" b="1" dirty="0">
                <a:solidFill>
                  <a:srgbClr val="FF0066"/>
                </a:solidFill>
                <a:latin typeface="Encode Sans" panose="020B0604020202020204" charset="0"/>
              </a:rPr>
              <a:t>Collision rate: &gt; 20%</a:t>
            </a:r>
          </a:p>
        </p:txBody>
      </p:sp>
      <p:sp>
        <p:nvSpPr>
          <p:cNvPr id="101" name="TextBox 100">
            <a:extLst>
              <a:ext uri="{FF2B5EF4-FFF2-40B4-BE49-F238E27FC236}">
                <a16:creationId xmlns:a16="http://schemas.microsoft.com/office/drawing/2014/main" id="{1D17ADA0-12A8-4E0C-93E2-F9C40225FA84}"/>
              </a:ext>
            </a:extLst>
          </p:cNvPr>
          <p:cNvSpPr txBox="1"/>
          <p:nvPr/>
        </p:nvSpPr>
        <p:spPr>
          <a:xfrm>
            <a:off x="3375756" y="4523326"/>
            <a:ext cx="2609838" cy="369332"/>
          </a:xfrm>
          <a:prstGeom prst="rect">
            <a:avLst/>
          </a:prstGeom>
          <a:noFill/>
        </p:spPr>
        <p:txBody>
          <a:bodyPr wrap="square" rtlCol="0">
            <a:spAutoFit/>
          </a:bodyPr>
          <a:lstStyle/>
          <a:p>
            <a:r>
              <a:rPr lang="en-US" sz="1800" b="1" dirty="0">
                <a:solidFill>
                  <a:srgbClr val="F55C21"/>
                </a:solidFill>
                <a:latin typeface="Encode Sans" panose="020B0604020202020204" charset="0"/>
              </a:rPr>
              <a:t>Collision rate: ~10%</a:t>
            </a:r>
          </a:p>
        </p:txBody>
      </p:sp>
      <p:sp>
        <p:nvSpPr>
          <p:cNvPr id="102" name="TextBox 101">
            <a:extLst>
              <a:ext uri="{FF2B5EF4-FFF2-40B4-BE49-F238E27FC236}">
                <a16:creationId xmlns:a16="http://schemas.microsoft.com/office/drawing/2014/main" id="{AF03EF7D-F215-4C94-B890-B6B903747093}"/>
              </a:ext>
            </a:extLst>
          </p:cNvPr>
          <p:cNvSpPr txBox="1"/>
          <p:nvPr/>
        </p:nvSpPr>
        <p:spPr>
          <a:xfrm>
            <a:off x="6241444" y="4535316"/>
            <a:ext cx="2609838" cy="369332"/>
          </a:xfrm>
          <a:prstGeom prst="rect">
            <a:avLst/>
          </a:prstGeom>
          <a:noFill/>
        </p:spPr>
        <p:txBody>
          <a:bodyPr wrap="square" rtlCol="0">
            <a:spAutoFit/>
          </a:bodyPr>
          <a:lstStyle/>
          <a:p>
            <a:r>
              <a:rPr lang="en-US" sz="1800" b="1" dirty="0">
                <a:solidFill>
                  <a:srgbClr val="FFCC00"/>
                </a:solidFill>
                <a:latin typeface="Encode Sans" panose="020B0604020202020204" charset="0"/>
              </a:rPr>
              <a:t>Collision rate: ~1%</a:t>
            </a:r>
          </a:p>
        </p:txBody>
      </p:sp>
    </p:spTree>
    <p:custDataLst>
      <p:tags r:id="rId1"/>
    </p:custDataLst>
    <p:extLst>
      <p:ext uri="{BB962C8B-B14F-4D97-AF65-F5344CB8AC3E}">
        <p14:creationId xmlns:p14="http://schemas.microsoft.com/office/powerpoint/2010/main" val="267851365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wipe(left)">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wipe(left)">
                                      <p:cBhvr>
                                        <p:cTn id="18" dur="500"/>
                                        <p:tgtEl>
                                          <p:spTgt spid="88"/>
                                        </p:tgtEl>
                                      </p:cBhvr>
                                    </p:animEffect>
                                  </p:childTnLst>
                                </p:cTn>
                              </p:par>
                              <p:par>
                                <p:cTn id="19" presetID="10"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fade">
                                      <p:cBhvr>
                                        <p:cTn id="2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101" grpId="0"/>
      <p:bldP spid="10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6006-729A-4137-9460-63BC329904F2}"/>
              </a:ext>
            </a:extLst>
          </p:cNvPr>
          <p:cNvSpPr>
            <a:spLocks noGrp="1"/>
          </p:cNvSpPr>
          <p:nvPr>
            <p:ph type="title"/>
          </p:nvPr>
        </p:nvSpPr>
        <p:spPr/>
        <p:txBody>
          <a:bodyPr/>
          <a:lstStyle/>
          <a:p>
            <a:r>
              <a:rPr lang="en-US" dirty="0"/>
              <a:t>Simulation Trial with Final </a:t>
            </a:r>
            <a:r>
              <a:rPr lang="en-US" dirty="0" err="1"/>
              <a:t>Replanning</a:t>
            </a:r>
            <a:r>
              <a:rPr lang="en-US" dirty="0"/>
              <a:t> Algorithm</a:t>
            </a:r>
          </a:p>
        </p:txBody>
      </p:sp>
      <p:sp>
        <p:nvSpPr>
          <p:cNvPr id="3" name="Text Placeholder 2">
            <a:extLst>
              <a:ext uri="{FF2B5EF4-FFF2-40B4-BE49-F238E27FC236}">
                <a16:creationId xmlns:a16="http://schemas.microsoft.com/office/drawing/2014/main" id="{3C9BDDA5-F613-44CF-A539-1734B284816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E2EBC8C-C787-44FE-BDF2-F174B7B65721}"/>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6DFF1FA8-1332-448A-AB16-931868FB353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6" name="rrtstar3dfinal193">
            <a:hlinkClick r:id="" action="ppaction://media"/>
            <a:extLst>
              <a:ext uri="{FF2B5EF4-FFF2-40B4-BE49-F238E27FC236}">
                <a16:creationId xmlns:a16="http://schemas.microsoft.com/office/drawing/2014/main" id="{5BB9092E-3443-487E-998F-7AF7F4F46B73}"/>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l="6378" r="6054"/>
          <a:stretch/>
        </p:blipFill>
        <p:spPr>
          <a:xfrm>
            <a:off x="474734" y="977378"/>
            <a:ext cx="7646732" cy="4166072"/>
          </a:xfrm>
          <a:prstGeom prst="rect">
            <a:avLst/>
          </a:prstGeom>
        </p:spPr>
      </p:pic>
    </p:spTree>
    <p:custDataLst>
      <p:tags r:id="rId1"/>
    </p:custDataLst>
    <p:extLst>
      <p:ext uri="{BB962C8B-B14F-4D97-AF65-F5344CB8AC3E}">
        <p14:creationId xmlns:p14="http://schemas.microsoft.com/office/powerpoint/2010/main" val="304140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49974-027A-4D1E-9683-D93D4B57AE29}"/>
              </a:ext>
            </a:extLst>
          </p:cNvPr>
          <p:cNvSpPr>
            <a:spLocks noGrp="1"/>
          </p:cNvSpPr>
          <p:nvPr>
            <p:ph type="title"/>
          </p:nvPr>
        </p:nvSpPr>
        <p:spPr/>
        <p:txBody>
          <a:bodyPr/>
          <a:lstStyle/>
          <a:p>
            <a:r>
              <a:rPr lang="en-US" dirty="0"/>
              <a:t>Final </a:t>
            </a:r>
            <a:r>
              <a:rPr lang="en-US" dirty="0" err="1"/>
              <a:t>Replanning</a:t>
            </a:r>
            <a:r>
              <a:rPr lang="en-US" dirty="0"/>
              <a:t> Algorithm Simulation Results (RRT* vs RRT)</a:t>
            </a:r>
          </a:p>
        </p:txBody>
      </p:sp>
      <p:sp>
        <p:nvSpPr>
          <p:cNvPr id="5" name="Slide Number Placeholder 4">
            <a:extLst>
              <a:ext uri="{FF2B5EF4-FFF2-40B4-BE49-F238E27FC236}">
                <a16:creationId xmlns:a16="http://schemas.microsoft.com/office/drawing/2014/main" id="{8BEC758B-0485-43AF-9E8B-8B17D0F8994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graphicFrame>
        <p:nvGraphicFramePr>
          <p:cNvPr id="9" name="Google Shape;215;p25">
            <a:extLst>
              <a:ext uri="{FF2B5EF4-FFF2-40B4-BE49-F238E27FC236}">
                <a16:creationId xmlns:a16="http://schemas.microsoft.com/office/drawing/2014/main" id="{B1056641-0849-4D9C-8A68-8EDA73583C26}"/>
              </a:ext>
            </a:extLst>
          </p:cNvPr>
          <p:cNvGraphicFramePr/>
          <p:nvPr>
            <p:extLst>
              <p:ext uri="{D42A27DB-BD31-4B8C-83A1-F6EECF244321}">
                <p14:modId xmlns:p14="http://schemas.microsoft.com/office/powerpoint/2010/main" val="822150158"/>
              </p:ext>
            </p:extLst>
          </p:nvPr>
        </p:nvGraphicFramePr>
        <p:xfrm>
          <a:off x="1091468" y="1100667"/>
          <a:ext cx="6667079" cy="3256980"/>
        </p:xfrm>
        <a:graphic>
          <a:graphicData uri="http://schemas.openxmlformats.org/drawingml/2006/table">
            <a:tbl>
              <a:tblPr>
                <a:noFill/>
                <a:tableStyleId>{2BE69439-A62D-4D93-A5F3-8ED1E2930556}</a:tableStyleId>
              </a:tblPr>
              <a:tblGrid>
                <a:gridCol w="2557833">
                  <a:extLst>
                    <a:ext uri="{9D8B030D-6E8A-4147-A177-3AD203B41FA5}">
                      <a16:colId xmlns:a16="http://schemas.microsoft.com/office/drawing/2014/main" val="20000"/>
                    </a:ext>
                  </a:extLst>
                </a:gridCol>
                <a:gridCol w="2054623">
                  <a:extLst>
                    <a:ext uri="{9D8B030D-6E8A-4147-A177-3AD203B41FA5}">
                      <a16:colId xmlns:a16="http://schemas.microsoft.com/office/drawing/2014/main" val="20001"/>
                    </a:ext>
                  </a:extLst>
                </a:gridCol>
                <a:gridCol w="2054623">
                  <a:extLst>
                    <a:ext uri="{9D8B030D-6E8A-4147-A177-3AD203B41FA5}">
                      <a16:colId xmlns:a16="http://schemas.microsoft.com/office/drawing/2014/main" val="20002"/>
                    </a:ext>
                  </a:extLst>
                </a:gridCol>
              </a:tblGrid>
              <a:tr h="437898">
                <a:tc>
                  <a:txBody>
                    <a:bodyPr/>
                    <a:lstStyle/>
                    <a:p>
                      <a:pPr marL="0" lvl="0" indent="0" algn="ctr" rtl="0">
                        <a:spcBef>
                          <a:spcPts val="0"/>
                        </a:spcBef>
                        <a:spcAft>
                          <a:spcPts val="0"/>
                        </a:spcAft>
                        <a:buNone/>
                      </a:pPr>
                      <a:r>
                        <a:rPr lang="en-US" sz="1400" b="1" dirty="0">
                          <a:solidFill>
                            <a:srgbClr val="FFFFFF"/>
                          </a:solidFill>
                          <a:latin typeface="Encode Sans" panose="020B0604020202020204" charset="0"/>
                          <a:ea typeface="Encode Sans ExtraLight"/>
                          <a:cs typeface="Encode Sans ExtraLight"/>
                          <a:sym typeface="Encode Sans ExtraLight"/>
                        </a:rPr>
                        <a:t>Simulation</a:t>
                      </a:r>
                      <a:endParaRPr sz="1400" b="1" dirty="0">
                        <a:solidFill>
                          <a:srgbClr val="FFFFFF"/>
                        </a:solidFill>
                        <a:latin typeface="Encode Sans" panose="020B0604020202020204" charset="0"/>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solid"/>
                      <a:round/>
                      <a:headEnd type="none" w="sm" len="sm"/>
                      <a:tailEnd type="none" w="sm" len="sm"/>
                    </a:lnT>
                    <a:lnB w="9525" cap="flat" cmpd="sng">
                      <a:solidFill>
                        <a:srgbClr val="D4D3D9"/>
                      </a:solidFill>
                      <a:prstDash val="dash"/>
                      <a:round/>
                      <a:headEnd type="none" w="sm" len="sm"/>
                      <a:tailEnd type="none" w="sm" len="sm"/>
                    </a:lnB>
                  </a:tcPr>
                </a:tc>
                <a:tc>
                  <a:txBody>
                    <a:bodyPr/>
                    <a:lstStyle/>
                    <a:p>
                      <a:pPr marL="0" lvl="0" indent="0" algn="ctr" rtl="0">
                        <a:spcBef>
                          <a:spcPts val="0"/>
                        </a:spcBef>
                        <a:spcAft>
                          <a:spcPts val="0"/>
                        </a:spcAft>
                        <a:buNone/>
                      </a:pPr>
                      <a:r>
                        <a:rPr lang="en" sz="1400" b="1" dirty="0">
                          <a:solidFill>
                            <a:srgbClr val="FFFFFF"/>
                          </a:solidFill>
                          <a:latin typeface="Encode Sans" panose="020B0604020202020204" charset="0"/>
                          <a:ea typeface="Encode Sans ExtraLight"/>
                          <a:cs typeface="Encode Sans ExtraLight"/>
                          <a:sym typeface="Encode Sans ExtraLight"/>
                        </a:rPr>
                        <a:t>A (</a:t>
                      </a:r>
                      <a:r>
                        <a:rPr lang="en-US" sz="1400" b="1" dirty="0">
                          <a:solidFill>
                            <a:srgbClr val="FFFFFF"/>
                          </a:solidFill>
                          <a:latin typeface="Encode Sans" panose="020B0604020202020204" charset="0"/>
                          <a:ea typeface="Encode Sans ExtraLight"/>
                          <a:cs typeface="Encode Sans ExtraLight"/>
                          <a:sym typeface="Encode Sans ExtraLight"/>
                        </a:rPr>
                        <a:t>RRT*)</a:t>
                      </a:r>
                      <a:endParaRPr sz="1400" b="1" dirty="0">
                        <a:solidFill>
                          <a:srgbClr val="FFFFFF"/>
                        </a:solidFill>
                        <a:latin typeface="Encode Sans" panose="020B0604020202020204" charset="0"/>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solid"/>
                      <a:round/>
                      <a:headEnd type="none" w="sm" len="sm"/>
                      <a:tailEnd type="none" w="sm" len="sm"/>
                    </a:lnT>
                    <a:lnB w="9525" cap="flat" cmpd="sng">
                      <a:solidFill>
                        <a:srgbClr val="D4D3D9"/>
                      </a:solidFill>
                      <a:prstDash val="dash"/>
                      <a:round/>
                      <a:headEnd type="none" w="sm" len="sm"/>
                      <a:tailEnd type="none" w="sm" len="sm"/>
                    </a:lnB>
                  </a:tcPr>
                </a:tc>
                <a:tc>
                  <a:txBody>
                    <a:bodyPr/>
                    <a:lstStyle/>
                    <a:p>
                      <a:pPr marL="0" lvl="0" indent="0" algn="ctr" rtl="0">
                        <a:spcBef>
                          <a:spcPts val="0"/>
                        </a:spcBef>
                        <a:spcAft>
                          <a:spcPts val="0"/>
                        </a:spcAft>
                        <a:buNone/>
                      </a:pPr>
                      <a:r>
                        <a:rPr lang="en" sz="1400" b="1" dirty="0">
                          <a:solidFill>
                            <a:srgbClr val="FFFFFF"/>
                          </a:solidFill>
                          <a:latin typeface="Encode Sans" panose="020B0604020202020204" charset="0"/>
                          <a:ea typeface="Encode Sans ExtraLight"/>
                          <a:cs typeface="Encode Sans ExtraLight"/>
                          <a:sym typeface="Encode Sans ExtraLight"/>
                        </a:rPr>
                        <a:t>B (</a:t>
                      </a:r>
                      <a:r>
                        <a:rPr lang="en-US" sz="1400" b="1" dirty="0">
                          <a:solidFill>
                            <a:srgbClr val="FFFFFF"/>
                          </a:solidFill>
                          <a:latin typeface="Encode Sans" panose="020B0604020202020204" charset="0"/>
                          <a:ea typeface="Encode Sans ExtraLight"/>
                          <a:cs typeface="Encode Sans ExtraLight"/>
                          <a:sym typeface="Encode Sans ExtraLight"/>
                        </a:rPr>
                        <a:t>RRT)</a:t>
                      </a:r>
                      <a:endParaRPr sz="1400" b="1" dirty="0">
                        <a:solidFill>
                          <a:srgbClr val="FFFFFF"/>
                        </a:solidFill>
                        <a:latin typeface="Encode Sans" panose="020B0604020202020204" charset="0"/>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solid"/>
                      <a:round/>
                      <a:headEnd type="none" w="sm" len="sm"/>
                      <a:tailEnd type="none" w="sm" len="sm"/>
                    </a:lnT>
                    <a:lnB w="9525" cap="flat" cmpd="sng">
                      <a:solidFill>
                        <a:srgbClr val="D4D3D9"/>
                      </a:solidFill>
                      <a:prstDash val="dash"/>
                      <a:round/>
                      <a:headEnd type="none" w="sm" len="sm"/>
                      <a:tailEnd type="none" w="sm" len="sm"/>
                    </a:lnB>
                  </a:tcPr>
                </a:tc>
                <a:extLst>
                  <a:ext uri="{0D108BD9-81ED-4DB2-BD59-A6C34878D82A}">
                    <a16:rowId xmlns:a16="http://schemas.microsoft.com/office/drawing/2014/main" val="10000"/>
                  </a:ext>
                </a:extLst>
              </a:tr>
              <a:tr h="510463">
                <a:tc>
                  <a:txBody>
                    <a:bodyPr/>
                    <a:lstStyle/>
                    <a:p>
                      <a:pPr marL="0" lvl="0" indent="0" algn="ctr" rtl="0">
                        <a:spcBef>
                          <a:spcPts val="0"/>
                        </a:spcBef>
                        <a:spcAft>
                          <a:spcPts val="0"/>
                        </a:spcAft>
                        <a:buNone/>
                      </a:pPr>
                      <a:r>
                        <a:rPr lang="en-US" sz="1400" b="1" dirty="0">
                          <a:solidFill>
                            <a:srgbClr val="FFFFFF"/>
                          </a:solidFill>
                          <a:latin typeface="Encode Sans" panose="020B0604020202020204" charset="0"/>
                          <a:ea typeface="Encode Sans ExtraLight"/>
                          <a:cs typeface="Encode Sans ExtraLight"/>
                          <a:sym typeface="Encode Sans ExtraLight"/>
                        </a:rPr>
                        <a:t>Collision Rate</a:t>
                      </a:r>
                      <a:endParaRPr sz="1400" b="1" dirty="0">
                        <a:solidFill>
                          <a:srgbClr val="FFFFFF"/>
                        </a:solidFill>
                        <a:latin typeface="Encode Sans" panose="020B0604020202020204" charset="0"/>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r>
                        <a:rPr lang="en-US" sz="1600" b="0" dirty="0">
                          <a:solidFill>
                            <a:srgbClr val="FFFFFF"/>
                          </a:solidFill>
                          <a:latin typeface="Encode Sans" panose="020B0604020202020204" charset="0"/>
                          <a:ea typeface="Encode Sans"/>
                          <a:cs typeface="Encode Sans"/>
                          <a:sym typeface="Encode Sans"/>
                        </a:rPr>
                        <a:t>1.2%</a:t>
                      </a: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r>
                        <a:rPr lang="en-US" sz="1600" b="0" dirty="0">
                          <a:solidFill>
                            <a:srgbClr val="FFFFFF"/>
                          </a:solidFill>
                          <a:latin typeface="Encode Sans" panose="020B0604020202020204" charset="0"/>
                          <a:ea typeface="Encode Sans"/>
                          <a:cs typeface="Encode Sans"/>
                          <a:sym typeface="Encode Sans"/>
                        </a:rPr>
                        <a:t>0.4%</a:t>
                      </a: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solidFill>
                      <a:srgbClr val="4F4F5C"/>
                    </a:solidFill>
                  </a:tcPr>
                </a:tc>
                <a:extLst>
                  <a:ext uri="{0D108BD9-81ED-4DB2-BD59-A6C34878D82A}">
                    <a16:rowId xmlns:a16="http://schemas.microsoft.com/office/drawing/2014/main" val="10001"/>
                  </a:ext>
                </a:extLst>
              </a:tr>
              <a:tr h="510463">
                <a:tc>
                  <a:txBody>
                    <a:bodyPr/>
                    <a:lstStyle/>
                    <a:p>
                      <a:pPr marL="0" lvl="0" indent="0" algn="ctr" rtl="0">
                        <a:spcBef>
                          <a:spcPts val="0"/>
                        </a:spcBef>
                        <a:spcAft>
                          <a:spcPts val="0"/>
                        </a:spcAft>
                        <a:buNone/>
                      </a:pPr>
                      <a:r>
                        <a:rPr lang="en-US" sz="1400" b="1" dirty="0">
                          <a:solidFill>
                            <a:srgbClr val="FFFFFF"/>
                          </a:solidFill>
                          <a:latin typeface="Encode Sans" panose="020B0604020202020204" charset="0"/>
                          <a:ea typeface="Encode Sans ExtraLight"/>
                          <a:cs typeface="Encode Sans ExtraLight"/>
                          <a:sym typeface="Encode Sans ExtraLight"/>
                        </a:rPr>
                        <a:t>Average </a:t>
                      </a:r>
                      <a:r>
                        <a:rPr lang="en-US" sz="1400" b="1" dirty="0" err="1">
                          <a:solidFill>
                            <a:srgbClr val="FFFFFF"/>
                          </a:solidFill>
                          <a:latin typeface="Encode Sans" panose="020B0604020202020204" charset="0"/>
                          <a:ea typeface="Encode Sans ExtraLight"/>
                          <a:cs typeface="Encode Sans ExtraLight"/>
                          <a:sym typeface="Encode Sans ExtraLight"/>
                        </a:rPr>
                        <a:t>Replanning</a:t>
                      </a:r>
                      <a:r>
                        <a:rPr lang="en-US" sz="1400" b="1" dirty="0">
                          <a:solidFill>
                            <a:srgbClr val="FFFFFF"/>
                          </a:solidFill>
                          <a:latin typeface="Encode Sans" panose="020B0604020202020204" charset="0"/>
                          <a:ea typeface="Encode Sans ExtraLight"/>
                          <a:cs typeface="Encode Sans ExtraLight"/>
                          <a:sym typeface="Encode Sans ExtraLight"/>
                        </a:rPr>
                        <a:t> Time</a:t>
                      </a:r>
                      <a:endParaRPr sz="1400" b="1" dirty="0">
                        <a:solidFill>
                          <a:srgbClr val="FFFFFF"/>
                        </a:solidFill>
                        <a:latin typeface="Encode Sans" panose="020B0604020202020204" charset="0"/>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rgbClr val="FFFFFF"/>
                          </a:solidFill>
                          <a:latin typeface="Encode Sans" panose="020B0604020202020204" charset="0"/>
                          <a:ea typeface="Encode Sans"/>
                          <a:cs typeface="Encode Sans"/>
                          <a:sym typeface="Encode Sans"/>
                        </a:rPr>
                        <a:t>157.25 </a:t>
                      </a:r>
                      <a:r>
                        <a:rPr lang="en-US" sz="1600" b="0" dirty="0" err="1">
                          <a:solidFill>
                            <a:srgbClr val="FFFFFF"/>
                          </a:solidFill>
                          <a:latin typeface="Encode Sans" panose="020B0604020202020204" charset="0"/>
                          <a:ea typeface="Encode Sans"/>
                          <a:cs typeface="Encode Sans"/>
                          <a:sym typeface="Encode Sans"/>
                        </a:rPr>
                        <a:t>ms</a:t>
                      </a:r>
                      <a:r>
                        <a:rPr lang="en-US" sz="1600" b="0" dirty="0">
                          <a:solidFill>
                            <a:srgbClr val="FFFFFF"/>
                          </a:solidFill>
                          <a:latin typeface="Encode Sans" panose="020B0604020202020204" charset="0"/>
                          <a:ea typeface="Encode Sans"/>
                          <a:cs typeface="Encode Sans"/>
                          <a:sym typeface="Encode Sans"/>
                        </a:rPr>
                        <a:t> </a:t>
                      </a: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tc>
                  <a:txBody>
                    <a:bodyPr/>
                    <a:lstStyle/>
                    <a:p>
                      <a:pPr marL="0" lvl="0" indent="0" algn="ctr" rtl="0">
                        <a:spcBef>
                          <a:spcPts val="0"/>
                        </a:spcBef>
                        <a:spcAft>
                          <a:spcPts val="0"/>
                        </a:spcAft>
                        <a:buNone/>
                      </a:pPr>
                      <a:r>
                        <a:rPr lang="en-US" sz="1600" b="0" dirty="0">
                          <a:solidFill>
                            <a:srgbClr val="FFFFFF"/>
                          </a:solidFill>
                          <a:latin typeface="Encode Sans" panose="020B0604020202020204" charset="0"/>
                          <a:ea typeface="Encode Sans"/>
                          <a:cs typeface="Encode Sans"/>
                          <a:sym typeface="Encode Sans"/>
                        </a:rPr>
                        <a:t>57.96 </a:t>
                      </a:r>
                      <a:r>
                        <a:rPr lang="en-US" sz="1600" b="0" dirty="0" err="1">
                          <a:solidFill>
                            <a:srgbClr val="FFFFFF"/>
                          </a:solidFill>
                          <a:latin typeface="Encode Sans" panose="020B0604020202020204" charset="0"/>
                          <a:ea typeface="Encode Sans"/>
                          <a:cs typeface="Encode Sans"/>
                          <a:sym typeface="Encode Sans"/>
                        </a:rPr>
                        <a:t>ms</a:t>
                      </a: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dash"/>
                      <a:round/>
                      <a:headEnd type="none" w="sm" len="sm"/>
                      <a:tailEnd type="none" w="sm" len="sm"/>
                    </a:lnB>
                  </a:tcPr>
                </a:tc>
                <a:extLst>
                  <a:ext uri="{0D108BD9-81ED-4DB2-BD59-A6C34878D82A}">
                    <a16:rowId xmlns:a16="http://schemas.microsoft.com/office/drawing/2014/main" val="10002"/>
                  </a:ext>
                </a:extLst>
              </a:tr>
              <a:tr h="732963">
                <a:tc>
                  <a:txBody>
                    <a:bodyPr/>
                    <a:lstStyle/>
                    <a:p>
                      <a:pPr marL="0" lvl="0" indent="0" algn="ctr" rtl="0">
                        <a:spcBef>
                          <a:spcPts val="0"/>
                        </a:spcBef>
                        <a:spcAft>
                          <a:spcPts val="0"/>
                        </a:spcAft>
                        <a:buNone/>
                      </a:pPr>
                      <a:r>
                        <a:rPr lang="en-US" sz="1400" b="1" dirty="0">
                          <a:solidFill>
                            <a:srgbClr val="FFFFFF"/>
                          </a:solidFill>
                          <a:latin typeface="Encode Sans" panose="020B0604020202020204" charset="0"/>
                          <a:ea typeface="Encode Sans ExtraLight"/>
                          <a:cs typeface="Encode Sans ExtraLight"/>
                          <a:sym typeface="Encode Sans ExtraLight"/>
                        </a:rPr>
                        <a:t>% </a:t>
                      </a:r>
                      <a:r>
                        <a:rPr lang="en-US" sz="1400" b="1" dirty="0" err="1">
                          <a:solidFill>
                            <a:srgbClr val="FFFFFF"/>
                          </a:solidFill>
                          <a:latin typeface="Encode Sans" panose="020B0604020202020204" charset="0"/>
                          <a:ea typeface="Encode Sans ExtraLight"/>
                          <a:cs typeface="Encode Sans ExtraLight"/>
                          <a:sym typeface="Encode Sans ExtraLight"/>
                        </a:rPr>
                        <a:t>Replanning</a:t>
                      </a:r>
                      <a:r>
                        <a:rPr lang="en-US" sz="1400" b="1" dirty="0">
                          <a:solidFill>
                            <a:srgbClr val="FFFFFF"/>
                          </a:solidFill>
                          <a:latin typeface="Encode Sans" panose="020B0604020202020204" charset="0"/>
                          <a:ea typeface="Encode Sans ExtraLight"/>
                          <a:cs typeface="Encode Sans ExtraLight"/>
                          <a:sym typeface="Encode Sans ExtraLight"/>
                        </a:rPr>
                        <a:t> Time exceeding acceptable real-time limit (400ms)</a:t>
                      </a:r>
                      <a:endParaRPr sz="1400" b="1" dirty="0">
                        <a:solidFill>
                          <a:srgbClr val="FFFFFF"/>
                        </a:solidFill>
                        <a:latin typeface="Encode Sans" panose="020B0604020202020204" charset="0"/>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r>
                        <a:rPr lang="en-US" sz="1600" b="0" dirty="0">
                          <a:solidFill>
                            <a:srgbClr val="FFFFFF"/>
                          </a:solidFill>
                          <a:latin typeface="Encode Sans" panose="020B0604020202020204" charset="0"/>
                          <a:ea typeface="Encode Sans"/>
                          <a:cs typeface="Encode Sans"/>
                          <a:sym typeface="Encode Sans"/>
                        </a:rPr>
                        <a:t>9.13%</a:t>
                      </a: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tc>
                  <a:txBody>
                    <a:bodyPr/>
                    <a:lstStyle/>
                    <a:p>
                      <a:pPr marL="0" lvl="0" indent="0" algn="ctr" rtl="0">
                        <a:spcBef>
                          <a:spcPts val="0"/>
                        </a:spcBef>
                        <a:spcAft>
                          <a:spcPts val="0"/>
                        </a:spcAft>
                        <a:buNone/>
                      </a:pPr>
                      <a:r>
                        <a:rPr lang="en-US" sz="1600" b="0" dirty="0">
                          <a:solidFill>
                            <a:srgbClr val="FFFFFF"/>
                          </a:solidFill>
                          <a:latin typeface="Encode Sans" panose="020B0604020202020204" charset="0"/>
                          <a:ea typeface="Encode Sans"/>
                          <a:cs typeface="Encode Sans"/>
                          <a:sym typeface="Encode Sans"/>
                        </a:rPr>
                        <a:t>1.73%</a:t>
                      </a: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solidFill>
                      <a:srgbClr val="4F4F5C"/>
                    </a:solidFill>
                  </a:tcPr>
                </a:tc>
                <a:extLst>
                  <a:ext uri="{0D108BD9-81ED-4DB2-BD59-A6C34878D82A}">
                    <a16:rowId xmlns:a16="http://schemas.microsoft.com/office/drawing/2014/main" val="10003"/>
                  </a:ext>
                </a:extLst>
              </a:tr>
              <a:tr h="510463">
                <a:tc>
                  <a:txBody>
                    <a:bodyPr/>
                    <a:lstStyle/>
                    <a:p>
                      <a:pPr marL="0" lvl="0" indent="0" algn="ctr" rtl="0">
                        <a:spcBef>
                          <a:spcPts val="0"/>
                        </a:spcBef>
                        <a:spcAft>
                          <a:spcPts val="0"/>
                        </a:spcAft>
                        <a:buNone/>
                      </a:pPr>
                      <a:r>
                        <a:rPr lang="en" sz="1400" b="1" dirty="0">
                          <a:solidFill>
                            <a:srgbClr val="FFFFFF"/>
                          </a:solidFill>
                          <a:latin typeface="Encode Sans" panose="020B0604020202020204" charset="0"/>
                          <a:ea typeface="Encode Sans ExtraLight"/>
                          <a:cs typeface="Encode Sans ExtraLight"/>
                          <a:sym typeface="Encode Sans ExtraLight"/>
                        </a:rPr>
                        <a:t>% </a:t>
                      </a:r>
                      <a:r>
                        <a:rPr lang="en-US" sz="1400" b="1" dirty="0">
                          <a:solidFill>
                            <a:srgbClr val="FFFFFF"/>
                          </a:solidFill>
                          <a:latin typeface="Encode Sans" panose="020B0604020202020204" charset="0"/>
                          <a:ea typeface="Encode Sans ExtraLight"/>
                          <a:cs typeface="Encode Sans ExtraLight"/>
                          <a:sym typeface="Encode Sans ExtraLight"/>
                        </a:rPr>
                        <a:t>R</a:t>
                      </a:r>
                      <a:r>
                        <a:rPr lang="en" sz="1400" b="1" dirty="0">
                          <a:solidFill>
                            <a:srgbClr val="FFFFFF"/>
                          </a:solidFill>
                          <a:latin typeface="Encode Sans" panose="020B0604020202020204" charset="0"/>
                          <a:ea typeface="Encode Sans ExtraLight"/>
                          <a:cs typeface="Encode Sans ExtraLight"/>
                          <a:sym typeface="Encode Sans ExtraLight"/>
                        </a:rPr>
                        <a:t>eplan </a:t>
                      </a:r>
                      <a:r>
                        <a:rPr lang="en-US" sz="1400" b="1" dirty="0">
                          <a:solidFill>
                            <a:srgbClr val="FFFFFF"/>
                          </a:solidFill>
                          <a:latin typeface="Encode Sans" panose="020B0604020202020204" charset="0"/>
                          <a:ea typeface="Encode Sans ExtraLight"/>
                          <a:cs typeface="Encode Sans ExtraLight"/>
                          <a:sym typeface="Encode Sans ExtraLight"/>
                        </a:rPr>
                        <a:t>F</a:t>
                      </a:r>
                      <a:r>
                        <a:rPr lang="en" sz="1400" b="1" dirty="0">
                          <a:solidFill>
                            <a:srgbClr val="FFFFFF"/>
                          </a:solidFill>
                          <a:latin typeface="Encode Sans" panose="020B0604020202020204" charset="0"/>
                          <a:ea typeface="Encode Sans ExtraLight"/>
                          <a:cs typeface="Encode Sans ExtraLight"/>
                          <a:sym typeface="Encode Sans ExtraLight"/>
                        </a:rPr>
                        <a:t>ailures</a:t>
                      </a:r>
                      <a:endParaRPr sz="1400" b="1" dirty="0">
                        <a:solidFill>
                          <a:srgbClr val="FFFFFF"/>
                        </a:solidFill>
                        <a:latin typeface="Encode Sans" panose="020B0604020202020204" charset="0"/>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noFill/>
                  </a:tcPr>
                </a:tc>
                <a:tc>
                  <a:txBody>
                    <a:bodyPr/>
                    <a:lstStyle/>
                    <a:p>
                      <a:pPr marL="0" lvl="0" indent="0" algn="ctr" rtl="0">
                        <a:spcBef>
                          <a:spcPts val="0"/>
                        </a:spcBef>
                        <a:spcAft>
                          <a:spcPts val="0"/>
                        </a:spcAft>
                        <a:buNone/>
                      </a:pPr>
                      <a:r>
                        <a:rPr lang="en-US" sz="1600" b="0" dirty="0">
                          <a:solidFill>
                            <a:srgbClr val="FFFFFF"/>
                          </a:solidFill>
                          <a:latin typeface="Encode Sans" panose="020B0604020202020204" charset="0"/>
                          <a:ea typeface="Encode Sans"/>
                          <a:cs typeface="Encode Sans"/>
                          <a:sym typeface="Encode Sans"/>
                        </a:rPr>
                        <a:t>0.428%</a:t>
                      </a: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noFill/>
                  </a:tcPr>
                </a:tc>
                <a:tc>
                  <a:txBody>
                    <a:bodyPr/>
                    <a:lstStyle/>
                    <a:p>
                      <a:pPr marL="0" lvl="0" indent="0" algn="ctr" rtl="0">
                        <a:spcBef>
                          <a:spcPts val="0"/>
                        </a:spcBef>
                        <a:spcAft>
                          <a:spcPts val="0"/>
                        </a:spcAft>
                        <a:buNone/>
                      </a:pPr>
                      <a:r>
                        <a:rPr lang="en-US" sz="1600" b="0" dirty="0">
                          <a:solidFill>
                            <a:srgbClr val="FFFFFF"/>
                          </a:solidFill>
                          <a:latin typeface="Encode Sans" panose="020B0604020202020204" charset="0"/>
                          <a:ea typeface="Encode Sans"/>
                          <a:cs typeface="Encode Sans"/>
                          <a:sym typeface="Encode Sans"/>
                        </a:rPr>
                        <a:t>0.197%</a:t>
                      </a: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lgn="ctr">
                      <a:solidFill>
                        <a:srgbClr val="D4D3D9"/>
                      </a:solidFill>
                      <a:prstDash val="dash"/>
                      <a:round/>
                      <a:headEnd type="none" w="sm" len="sm"/>
                      <a:tailEnd type="none" w="sm" len="sm"/>
                    </a:lnB>
                    <a:noFill/>
                  </a:tcPr>
                </a:tc>
                <a:extLst>
                  <a:ext uri="{0D108BD9-81ED-4DB2-BD59-A6C34878D82A}">
                    <a16:rowId xmlns:a16="http://schemas.microsoft.com/office/drawing/2014/main" val="541901849"/>
                  </a:ext>
                </a:extLst>
              </a:tr>
              <a:tr h="510463">
                <a:tc>
                  <a:txBody>
                    <a:bodyPr/>
                    <a:lstStyle/>
                    <a:p>
                      <a:pPr marL="0" lvl="0" indent="0" algn="ctr" rtl="0">
                        <a:spcBef>
                          <a:spcPts val="0"/>
                        </a:spcBef>
                        <a:spcAft>
                          <a:spcPts val="0"/>
                        </a:spcAft>
                        <a:buNone/>
                      </a:pPr>
                      <a:r>
                        <a:rPr lang="en-US" sz="1400" b="1" dirty="0">
                          <a:solidFill>
                            <a:srgbClr val="FFFFFF"/>
                          </a:solidFill>
                          <a:latin typeface="Encode Sans" panose="020B0604020202020204" charset="0"/>
                          <a:ea typeface="Encode Sans ExtraLight"/>
                          <a:cs typeface="Encode Sans ExtraLight"/>
                          <a:sym typeface="Encode Sans ExtraLight"/>
                        </a:rPr>
                        <a:t>Optimal path</a:t>
                      </a:r>
                      <a:endParaRPr sz="1400" b="1" dirty="0">
                        <a:solidFill>
                          <a:srgbClr val="FFFFFF"/>
                        </a:solidFill>
                        <a:latin typeface="Encode Sans" panose="020B0604020202020204" charset="0"/>
                        <a:ea typeface="Encode Sans ExtraLight"/>
                        <a:cs typeface="Encode Sans ExtraLight"/>
                        <a:sym typeface="Encode Sans ExtraLight"/>
                      </a:endParaRPr>
                    </a:p>
                  </a:txBody>
                  <a:tcPr marL="91425" marR="91425" marT="68575" marB="68575" anchor="ctr">
                    <a:lnL w="9525" cap="flat" cmpd="sng">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solid"/>
                      <a:round/>
                      <a:headEnd type="none" w="sm" len="sm"/>
                      <a:tailEnd type="none" w="sm" len="sm"/>
                    </a:lnB>
                    <a:noFill/>
                  </a:tcPr>
                </a:tc>
                <a:tc>
                  <a:txBody>
                    <a:bodyPr/>
                    <a:lstStyle/>
                    <a:p>
                      <a:pPr marL="0" lvl="0" indent="0" algn="ctr" rtl="0">
                        <a:spcBef>
                          <a:spcPts val="0"/>
                        </a:spcBef>
                        <a:spcAft>
                          <a:spcPts val="0"/>
                        </a:spcAft>
                        <a:buNone/>
                      </a:pP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lgn="ctr">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solid"/>
                      <a:round/>
                      <a:headEnd type="none" w="sm" len="sm"/>
                      <a:tailEnd type="none" w="sm" len="sm"/>
                    </a:lnB>
                    <a:noFill/>
                  </a:tcPr>
                </a:tc>
                <a:tc>
                  <a:txBody>
                    <a:bodyPr/>
                    <a:lstStyle/>
                    <a:p>
                      <a:pPr marL="0" lvl="0" indent="0" algn="ctr" rtl="0">
                        <a:spcBef>
                          <a:spcPts val="0"/>
                        </a:spcBef>
                        <a:spcAft>
                          <a:spcPts val="0"/>
                        </a:spcAft>
                        <a:buNone/>
                      </a:pPr>
                      <a:endParaRPr sz="1600" b="0" dirty="0">
                        <a:solidFill>
                          <a:srgbClr val="FFFFFF"/>
                        </a:solidFill>
                        <a:latin typeface="Encode Sans" panose="020B0604020202020204" charset="0"/>
                        <a:ea typeface="Encode Sans"/>
                        <a:cs typeface="Encode Sans"/>
                        <a:sym typeface="Encode Sans"/>
                      </a:endParaRPr>
                    </a:p>
                  </a:txBody>
                  <a:tcPr marL="91425" marR="91425" marT="68575" marB="68575" anchor="ctr">
                    <a:lnL w="9525" cap="flat" cmpd="sng" algn="ctr">
                      <a:solidFill>
                        <a:srgbClr val="D4D3D9"/>
                      </a:solidFill>
                      <a:prstDash val="solid"/>
                      <a:round/>
                      <a:headEnd type="none" w="sm" len="sm"/>
                      <a:tailEnd type="none" w="sm" len="sm"/>
                    </a:lnL>
                    <a:lnR w="9525" cap="flat" cmpd="sng">
                      <a:solidFill>
                        <a:srgbClr val="D4D3D9"/>
                      </a:solidFill>
                      <a:prstDash val="solid"/>
                      <a:round/>
                      <a:headEnd type="none" w="sm" len="sm"/>
                      <a:tailEnd type="none" w="sm" len="sm"/>
                    </a:lnR>
                    <a:lnT w="9525" cap="flat" cmpd="sng">
                      <a:solidFill>
                        <a:srgbClr val="D4D3D9"/>
                      </a:solidFill>
                      <a:prstDash val="dash"/>
                      <a:round/>
                      <a:headEnd type="none" w="sm" len="sm"/>
                      <a:tailEnd type="none" w="sm" len="sm"/>
                    </a:lnT>
                    <a:lnB w="9525" cap="flat" cmpd="sng">
                      <a:solidFill>
                        <a:srgbClr val="D4D3D9"/>
                      </a:solidFill>
                      <a:prstDash val="solid"/>
                      <a:round/>
                      <a:headEnd type="none" w="sm" len="sm"/>
                      <a:tailEnd type="none" w="sm" len="sm"/>
                    </a:lnB>
                    <a:noFill/>
                  </a:tcPr>
                </a:tc>
                <a:extLst>
                  <a:ext uri="{0D108BD9-81ED-4DB2-BD59-A6C34878D82A}">
                    <a16:rowId xmlns:a16="http://schemas.microsoft.com/office/drawing/2014/main" val="2081373928"/>
                  </a:ext>
                </a:extLst>
              </a:tr>
            </a:tbl>
          </a:graphicData>
        </a:graphic>
      </p:graphicFrame>
      <p:pic>
        <p:nvPicPr>
          <p:cNvPr id="6" name="Picture 2" descr="Image result for tick icon">
            <a:extLst>
              <a:ext uri="{FF2B5EF4-FFF2-40B4-BE49-F238E27FC236}">
                <a16:creationId xmlns:a16="http://schemas.microsoft.com/office/drawing/2014/main" id="{04625C9B-2B93-4F71-8273-5FB76D4E5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960" y="3946729"/>
            <a:ext cx="275369" cy="28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a:extLst>
              <a:ext uri="{FF2B5EF4-FFF2-40B4-BE49-F238E27FC236}">
                <a16:creationId xmlns:a16="http://schemas.microsoft.com/office/drawing/2014/main" id="{EBC60080-4B31-4AEC-9DA1-E242A323639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0686"/>
          <a:stretch/>
        </p:blipFill>
        <p:spPr bwMode="auto">
          <a:xfrm flipV="1">
            <a:off x="6565119" y="3946729"/>
            <a:ext cx="297499" cy="28696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AD777C0-EF8B-468D-A8C5-31E870C72B8A}"/>
              </a:ext>
            </a:extLst>
          </p:cNvPr>
          <p:cNvSpPr/>
          <p:nvPr/>
        </p:nvSpPr>
        <p:spPr>
          <a:xfrm>
            <a:off x="5727940" y="995247"/>
            <a:ext cx="2318660" cy="3467819"/>
          </a:xfrm>
          <a:prstGeom prst="rect">
            <a:avLst/>
          </a:prstGeom>
          <a:solidFill>
            <a:srgbClr val="27272D"/>
          </a:solidFill>
          <a:ln>
            <a:solidFill>
              <a:srgbClr val="2727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62460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549600" y="361375"/>
            <a:ext cx="7497000" cy="54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Background</a:t>
            </a:r>
            <a:endParaRPr dirty="0"/>
          </a:p>
        </p:txBody>
      </p:sp>
      <p:sp>
        <p:nvSpPr>
          <p:cNvPr id="115" name="Google Shape;115;p14"/>
          <p:cNvSpPr txBox="1">
            <a:spLocks noGrp="1"/>
          </p:cNvSpPr>
          <p:nvPr>
            <p:ph type="sldNum" idx="12"/>
          </p:nvPr>
        </p:nvSpPr>
        <p:spPr>
          <a:xfrm>
            <a:off x="8046600" y="4593850"/>
            <a:ext cx="1097400" cy="5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13" name="Picture 12" descr="Related image">
            <a:extLst>
              <a:ext uri="{FF2B5EF4-FFF2-40B4-BE49-F238E27FC236}">
                <a16:creationId xmlns:a16="http://schemas.microsoft.com/office/drawing/2014/main" id="{D65FF139-F1C3-4EC8-A037-8A6EDF46CEB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10481" y="1730287"/>
            <a:ext cx="1181211" cy="11812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5">
            <a:extLst>
              <a:ext uri="{FF2B5EF4-FFF2-40B4-BE49-F238E27FC236}">
                <a16:creationId xmlns:a16="http://schemas.microsoft.com/office/drawing/2014/main" id="{82178306-38EB-4A16-8D29-BACE6978DD64}"/>
              </a:ext>
            </a:extLst>
          </p:cNvPr>
          <p:cNvSpPr txBox="1">
            <a:spLocks/>
          </p:cNvSpPr>
          <p:nvPr/>
        </p:nvSpPr>
        <p:spPr>
          <a:xfrm>
            <a:off x="6294721" y="2982613"/>
            <a:ext cx="2593941" cy="118273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rgbClr val="F55C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1pPr>
            <a:lvl2pPr marL="914400" marR="0" lvl="1"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2pPr>
            <a:lvl3pPr marL="1371600" marR="0" lvl="2"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3pPr>
            <a:lvl4pPr marL="1828800" marR="0" lvl="3"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4pPr>
            <a:lvl5pPr marL="2286000" marR="0" lvl="4"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5pPr>
            <a:lvl6pPr marL="2743200" marR="0" lvl="5"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6pPr>
            <a:lvl7pPr marL="3200400" marR="0" lvl="6"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7pPr>
            <a:lvl8pPr marL="3657600" marR="0" lvl="7"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8pPr>
            <a:lvl9pPr marL="4114800" marR="0" lvl="8" indent="-355600" algn="l" rtl="0">
              <a:lnSpc>
                <a:spcPct val="115000"/>
              </a:lnSpc>
              <a:spcBef>
                <a:spcPts val="0"/>
              </a:spcBef>
              <a:spcAft>
                <a:spcPts val="0"/>
              </a:spcAft>
              <a:buClr>
                <a:srgbClr val="BA3B21"/>
              </a:buClr>
              <a:buSzPts val="2000"/>
              <a:buFont typeface="Encode Sans ExtraLight"/>
              <a:buChar char="▫"/>
              <a:defRPr sz="2000" b="0" i="0" u="none" strike="noStrike" cap="none">
                <a:solidFill>
                  <a:srgbClr val="FFFFFF"/>
                </a:solidFill>
                <a:latin typeface="Encode Sans ExtraLight"/>
                <a:ea typeface="Encode Sans ExtraLight"/>
                <a:cs typeface="Encode Sans ExtraLight"/>
                <a:sym typeface="Encode Sans ExtraLight"/>
              </a:defRPr>
            </a:lvl9pPr>
          </a:lstStyle>
          <a:p>
            <a:pPr marL="228600" indent="0">
              <a:buNone/>
            </a:pPr>
            <a:r>
              <a:rPr lang="en-US" sz="1800" b="1" dirty="0">
                <a:solidFill>
                  <a:schemeClr val="bg1"/>
                </a:solidFill>
                <a:latin typeface="Encode Sans" panose="020B0604020202020204" charset="0"/>
              </a:rPr>
              <a:t>Applications</a:t>
            </a:r>
            <a:r>
              <a:rPr lang="en-US" sz="1800" dirty="0">
                <a:solidFill>
                  <a:schemeClr val="bg1"/>
                </a:solidFill>
                <a:latin typeface="Encode Sans" panose="020B0604020202020204" charset="0"/>
              </a:rPr>
              <a:t> in mobile robots and artificial intelligence for video games</a:t>
            </a:r>
          </a:p>
        </p:txBody>
      </p:sp>
      <p:pic>
        <p:nvPicPr>
          <p:cNvPr id="15" name="Picture 6" descr="Image result for path planning icon">
            <a:extLst>
              <a:ext uri="{FF2B5EF4-FFF2-40B4-BE49-F238E27FC236}">
                <a16:creationId xmlns:a16="http://schemas.microsoft.com/office/drawing/2014/main" id="{F2E248B3-809D-47A7-A361-DC1868233B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75630" y="1361605"/>
            <a:ext cx="1457991" cy="14579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research icon">
            <a:extLst>
              <a:ext uri="{FF2B5EF4-FFF2-40B4-BE49-F238E27FC236}">
                <a16:creationId xmlns:a16="http://schemas.microsoft.com/office/drawing/2014/main" id="{9A48EBFB-FF74-4AFA-8B9C-369A39CB44A1}"/>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3628" y="1255278"/>
            <a:ext cx="1681127" cy="16811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5">
            <a:extLst>
              <a:ext uri="{FF2B5EF4-FFF2-40B4-BE49-F238E27FC236}">
                <a16:creationId xmlns:a16="http://schemas.microsoft.com/office/drawing/2014/main" id="{8EE9EF7D-7850-4E58-9447-D8D853AF26E0}"/>
              </a:ext>
            </a:extLst>
          </p:cNvPr>
          <p:cNvSpPr txBox="1">
            <a:spLocks/>
          </p:cNvSpPr>
          <p:nvPr/>
        </p:nvSpPr>
        <p:spPr>
          <a:xfrm>
            <a:off x="444910" y="2982613"/>
            <a:ext cx="2542836" cy="127629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rgbClr val="33CCFF"/>
              </a:buClr>
              <a:buSzPts val="1800"/>
              <a:buFont typeface="Pontano Sans"/>
              <a:buNone/>
              <a:defRPr sz="1800" b="0" i="0" u="none" strike="noStrike" cap="none">
                <a:solidFill>
                  <a:srgbClr val="162D5A"/>
                </a:solidFill>
                <a:latin typeface="Pontano Sans"/>
                <a:ea typeface="Pontano Sans"/>
                <a:cs typeface="Pontano Sans"/>
                <a:sym typeface="Pontano Sans"/>
              </a:defRPr>
            </a:lvl1pPr>
            <a:lvl2pPr marL="914400" marR="0" lvl="1"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2pPr>
            <a:lvl3pPr marL="1371600" marR="0" lvl="2"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3pPr>
            <a:lvl4pPr marL="1828800" marR="0" lvl="3"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4pPr>
            <a:lvl5pPr marL="2286000" marR="0" lvl="4"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5pPr>
            <a:lvl6pPr marL="2743200" marR="0" lvl="5"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6pPr>
            <a:lvl7pPr marL="3200400" marR="0" lvl="6"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7pPr>
            <a:lvl8pPr marL="3657600" marR="0" lvl="7"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8pPr>
            <a:lvl9pPr marL="4114800" marR="0" lvl="8"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9pPr>
          </a:lstStyle>
          <a:p>
            <a:pPr marL="228600" indent="0"/>
            <a:r>
              <a:rPr lang="en-SG" dirty="0">
                <a:solidFill>
                  <a:schemeClr val="bg1"/>
                </a:solidFill>
                <a:latin typeface="Encode Sans" panose="020B0604020202020204" charset="0"/>
              </a:rPr>
              <a:t>One of the </a:t>
            </a:r>
            <a:r>
              <a:rPr lang="en-SG" b="1" dirty="0">
                <a:solidFill>
                  <a:schemeClr val="bg1"/>
                </a:solidFill>
                <a:latin typeface="Encode Sans" panose="020B0604020202020204" charset="0"/>
              </a:rPr>
              <a:t>most popular research </a:t>
            </a:r>
            <a:r>
              <a:rPr lang="en-SG" dirty="0">
                <a:solidFill>
                  <a:schemeClr val="bg1"/>
                </a:solidFill>
                <a:latin typeface="Encode Sans" panose="020B0604020202020204" charset="0"/>
              </a:rPr>
              <a:t>topics in the area of robotics.</a:t>
            </a:r>
          </a:p>
        </p:txBody>
      </p:sp>
      <p:sp>
        <p:nvSpPr>
          <p:cNvPr id="18" name="Text Placeholder 5">
            <a:extLst>
              <a:ext uri="{FF2B5EF4-FFF2-40B4-BE49-F238E27FC236}">
                <a16:creationId xmlns:a16="http://schemas.microsoft.com/office/drawing/2014/main" id="{C598839F-CF6C-4F1C-9D4A-E78425D8391E}"/>
              </a:ext>
            </a:extLst>
          </p:cNvPr>
          <p:cNvSpPr txBox="1">
            <a:spLocks/>
          </p:cNvSpPr>
          <p:nvPr/>
        </p:nvSpPr>
        <p:spPr>
          <a:xfrm>
            <a:off x="3103246" y="2982613"/>
            <a:ext cx="2888013" cy="145798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rgbClr val="33CCFF"/>
              </a:buClr>
              <a:buSzPts val="1800"/>
              <a:buFont typeface="Pontano Sans"/>
              <a:buNone/>
              <a:defRPr sz="1800" b="0" i="0" u="none" strike="noStrike" cap="none">
                <a:solidFill>
                  <a:srgbClr val="162D5A"/>
                </a:solidFill>
                <a:latin typeface="Pontano Sans"/>
                <a:ea typeface="Pontano Sans"/>
                <a:cs typeface="Pontano Sans"/>
                <a:sym typeface="Pontano Sans"/>
              </a:defRPr>
            </a:lvl1pPr>
            <a:lvl2pPr marL="914400" marR="0" lvl="1"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2pPr>
            <a:lvl3pPr marL="1371600" marR="0" lvl="2"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3pPr>
            <a:lvl4pPr marL="1828800" marR="0" lvl="3"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4pPr>
            <a:lvl5pPr marL="2286000" marR="0" lvl="4"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5pPr>
            <a:lvl6pPr marL="2743200" marR="0" lvl="5"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6pPr>
            <a:lvl7pPr marL="3200400" marR="0" lvl="6"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7pPr>
            <a:lvl8pPr marL="3657600" marR="0" lvl="7"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8pPr>
            <a:lvl9pPr marL="4114800" marR="0" lvl="8" indent="-342900" algn="l" rtl="0">
              <a:lnSpc>
                <a:spcPct val="100000"/>
              </a:lnSpc>
              <a:spcBef>
                <a:spcPts val="0"/>
              </a:spcBef>
              <a:spcAft>
                <a:spcPts val="0"/>
              </a:spcAft>
              <a:buClr>
                <a:srgbClr val="33CCFF"/>
              </a:buClr>
              <a:buSzPts val="1800"/>
              <a:buFont typeface="Pontano Sans"/>
              <a:buChar char="￫"/>
              <a:defRPr sz="1800" b="0" i="0" u="none" strike="noStrike" cap="none">
                <a:solidFill>
                  <a:srgbClr val="162D5A"/>
                </a:solidFill>
                <a:latin typeface="Pontano Sans"/>
                <a:ea typeface="Pontano Sans"/>
                <a:cs typeface="Pontano Sans"/>
                <a:sym typeface="Pontano Sans"/>
              </a:defRPr>
            </a:lvl9pPr>
          </a:lstStyle>
          <a:p>
            <a:pPr marL="228600" indent="0"/>
            <a:r>
              <a:rPr lang="en-US" dirty="0">
                <a:solidFill>
                  <a:schemeClr val="bg1"/>
                </a:solidFill>
                <a:latin typeface="Encode Sans" panose="020B0604020202020204" charset="0"/>
              </a:rPr>
              <a:t>Generate a </a:t>
            </a:r>
            <a:r>
              <a:rPr lang="en-US" b="1" dirty="0">
                <a:solidFill>
                  <a:schemeClr val="bg1"/>
                </a:solidFill>
                <a:latin typeface="Encode Sans" panose="020B0604020202020204" charset="0"/>
              </a:rPr>
              <a:t>collision-free path </a:t>
            </a:r>
            <a:r>
              <a:rPr lang="en-US" dirty="0">
                <a:solidFill>
                  <a:schemeClr val="bg1"/>
                </a:solidFill>
                <a:latin typeface="Encode Sans" panose="020B0604020202020204" charset="0"/>
              </a:rPr>
              <a:t>between a specified start and end state in a configuration space</a:t>
            </a:r>
          </a:p>
        </p:txBody>
      </p:sp>
      <p:pic>
        <p:nvPicPr>
          <p:cNvPr id="19" name="Picture 10" descr="Related image">
            <a:extLst>
              <a:ext uri="{FF2B5EF4-FFF2-40B4-BE49-F238E27FC236}">
                <a16:creationId xmlns:a16="http://schemas.microsoft.com/office/drawing/2014/main" id="{632E3378-C40E-49D8-B3F0-2847AFBE878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934" t="2332" r="36425" b="69322"/>
          <a:stretch/>
        </p:blipFill>
        <p:spPr bwMode="auto">
          <a:xfrm>
            <a:off x="7324064" y="1324322"/>
            <a:ext cx="1261136" cy="12613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10D6-08E0-4257-9474-AD726C7DFAD3}"/>
              </a:ext>
            </a:extLst>
          </p:cNvPr>
          <p:cNvSpPr>
            <a:spLocks noGrp="1"/>
          </p:cNvSpPr>
          <p:nvPr>
            <p:ph type="title"/>
          </p:nvPr>
        </p:nvSpPr>
        <p:spPr/>
        <p:txBody>
          <a:bodyPr/>
          <a:lstStyle/>
          <a:p>
            <a:r>
              <a:rPr lang="en-US" dirty="0"/>
              <a:t>Results analysis</a:t>
            </a:r>
          </a:p>
        </p:txBody>
      </p:sp>
      <p:sp>
        <p:nvSpPr>
          <p:cNvPr id="5" name="Slide Number Placeholder 4">
            <a:extLst>
              <a:ext uri="{FF2B5EF4-FFF2-40B4-BE49-F238E27FC236}">
                <a16:creationId xmlns:a16="http://schemas.microsoft.com/office/drawing/2014/main" id="{9E79BDC8-D080-488E-A4ED-C6CA6420ED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6" name="Picture 5">
            <a:extLst>
              <a:ext uri="{FF2B5EF4-FFF2-40B4-BE49-F238E27FC236}">
                <a16:creationId xmlns:a16="http://schemas.microsoft.com/office/drawing/2014/main" id="{548DB657-C742-476E-BE64-880ADD8D88B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3674" y="1539038"/>
            <a:ext cx="4273550" cy="2597150"/>
          </a:xfrm>
          <a:prstGeom prst="rect">
            <a:avLst/>
          </a:prstGeom>
          <a:noFill/>
        </p:spPr>
      </p:pic>
      <p:pic>
        <p:nvPicPr>
          <p:cNvPr id="7" name="Picture 6">
            <a:extLst>
              <a:ext uri="{FF2B5EF4-FFF2-40B4-BE49-F238E27FC236}">
                <a16:creationId xmlns:a16="http://schemas.microsoft.com/office/drawing/2014/main" id="{4ECB49FD-5258-418B-99DD-41525CB71C79}"/>
              </a:ext>
            </a:extLst>
          </p:cNvPr>
          <p:cNvPicPr/>
          <p:nvPr/>
        </p:nvPicPr>
        <p:blipFill>
          <a:blip r:embed="rId4">
            <a:extLst>
              <a:ext uri="{28A0092B-C50C-407E-A947-70E740481C1C}">
                <a14:useLocalDpi xmlns:a14="http://schemas.microsoft.com/office/drawing/2010/main" val="0"/>
              </a:ext>
            </a:extLst>
          </a:blip>
          <a:stretch>
            <a:fillRect/>
          </a:stretch>
        </p:blipFill>
        <p:spPr>
          <a:xfrm>
            <a:off x="389068" y="1506104"/>
            <a:ext cx="3581400" cy="2718435"/>
          </a:xfrm>
          <a:prstGeom prst="rect">
            <a:avLst/>
          </a:prstGeom>
        </p:spPr>
      </p:pic>
      <p:sp>
        <p:nvSpPr>
          <p:cNvPr id="8" name="TextBox 7">
            <a:extLst>
              <a:ext uri="{FF2B5EF4-FFF2-40B4-BE49-F238E27FC236}">
                <a16:creationId xmlns:a16="http://schemas.microsoft.com/office/drawing/2014/main" id="{A413C1B2-B6C2-4F42-8479-A580333E8BB5}"/>
              </a:ext>
            </a:extLst>
          </p:cNvPr>
          <p:cNvSpPr txBox="1"/>
          <p:nvPr/>
        </p:nvSpPr>
        <p:spPr>
          <a:xfrm>
            <a:off x="2977951" y="3142534"/>
            <a:ext cx="679650" cy="369332"/>
          </a:xfrm>
          <a:prstGeom prst="rect">
            <a:avLst/>
          </a:prstGeom>
          <a:noFill/>
        </p:spPr>
        <p:txBody>
          <a:bodyPr wrap="square" rtlCol="0">
            <a:spAutoFit/>
          </a:bodyPr>
          <a:lstStyle/>
          <a:p>
            <a:r>
              <a:rPr lang="en-US" sz="1800" b="1" dirty="0">
                <a:solidFill>
                  <a:srgbClr val="4675CA"/>
                </a:solidFill>
                <a:latin typeface="Encode Sans" panose="020B0604020202020204" charset="0"/>
              </a:rPr>
              <a:t>RRT</a:t>
            </a:r>
          </a:p>
        </p:txBody>
      </p:sp>
      <p:sp>
        <p:nvSpPr>
          <p:cNvPr id="9" name="TextBox 8">
            <a:extLst>
              <a:ext uri="{FF2B5EF4-FFF2-40B4-BE49-F238E27FC236}">
                <a16:creationId xmlns:a16="http://schemas.microsoft.com/office/drawing/2014/main" id="{DB0176CB-1BA2-4B4F-A42F-2B044019CA31}"/>
              </a:ext>
            </a:extLst>
          </p:cNvPr>
          <p:cNvSpPr txBox="1"/>
          <p:nvPr/>
        </p:nvSpPr>
        <p:spPr>
          <a:xfrm>
            <a:off x="1865343" y="1983369"/>
            <a:ext cx="776257" cy="369332"/>
          </a:xfrm>
          <a:prstGeom prst="rect">
            <a:avLst/>
          </a:prstGeom>
          <a:noFill/>
        </p:spPr>
        <p:txBody>
          <a:bodyPr wrap="square" rtlCol="0">
            <a:spAutoFit/>
          </a:bodyPr>
          <a:lstStyle/>
          <a:p>
            <a:r>
              <a:rPr lang="en-US" sz="1800" b="1" dirty="0">
                <a:solidFill>
                  <a:srgbClr val="ED7D31"/>
                </a:solidFill>
                <a:latin typeface="Encode Sans" panose="020B0604020202020204" charset="0"/>
              </a:rPr>
              <a:t>RRT*</a:t>
            </a:r>
          </a:p>
        </p:txBody>
      </p:sp>
      <p:sp>
        <p:nvSpPr>
          <p:cNvPr id="3" name="Rectangle 2">
            <a:extLst>
              <a:ext uri="{FF2B5EF4-FFF2-40B4-BE49-F238E27FC236}">
                <a16:creationId xmlns:a16="http://schemas.microsoft.com/office/drawing/2014/main" id="{C2B1D1E2-87FC-4050-8080-953B11AA3B39}"/>
              </a:ext>
            </a:extLst>
          </p:cNvPr>
          <p:cNvSpPr/>
          <p:nvPr/>
        </p:nvSpPr>
        <p:spPr>
          <a:xfrm>
            <a:off x="5181600" y="2170546"/>
            <a:ext cx="1477818" cy="1320800"/>
          </a:xfrm>
          <a:prstGeom prst="rect">
            <a:avLst/>
          </a:prstGeom>
          <a:noFill/>
          <a:ln>
            <a:solidFill>
              <a:srgbClr val="ED7D3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65848A-8364-47E2-B61E-38F4E2F69245}"/>
              </a:ext>
            </a:extLst>
          </p:cNvPr>
          <p:cNvSpPr/>
          <p:nvPr/>
        </p:nvSpPr>
        <p:spPr>
          <a:xfrm>
            <a:off x="6659418" y="1817115"/>
            <a:ext cx="1516296" cy="1766593"/>
          </a:xfrm>
          <a:prstGeom prst="rect">
            <a:avLst/>
          </a:prstGeom>
          <a:noFill/>
          <a:ln>
            <a:solidFill>
              <a:srgbClr val="058AF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7D31"/>
              </a:solidFill>
            </a:endParaRPr>
          </a:p>
        </p:txBody>
      </p:sp>
      <p:sp>
        <p:nvSpPr>
          <p:cNvPr id="11" name="TextBox 10">
            <a:extLst>
              <a:ext uri="{FF2B5EF4-FFF2-40B4-BE49-F238E27FC236}">
                <a16:creationId xmlns:a16="http://schemas.microsoft.com/office/drawing/2014/main" id="{11787186-25DD-42D9-AC34-B806B5702812}"/>
              </a:ext>
            </a:extLst>
          </p:cNvPr>
          <p:cNvSpPr txBox="1"/>
          <p:nvPr/>
        </p:nvSpPr>
        <p:spPr>
          <a:xfrm>
            <a:off x="7119349" y="1817115"/>
            <a:ext cx="679650" cy="369332"/>
          </a:xfrm>
          <a:prstGeom prst="rect">
            <a:avLst/>
          </a:prstGeom>
          <a:noFill/>
        </p:spPr>
        <p:txBody>
          <a:bodyPr wrap="square" rtlCol="0">
            <a:spAutoFit/>
          </a:bodyPr>
          <a:lstStyle/>
          <a:p>
            <a:r>
              <a:rPr lang="en-US" sz="1800" b="1" dirty="0">
                <a:solidFill>
                  <a:srgbClr val="4675CA"/>
                </a:solidFill>
                <a:latin typeface="Encode Sans" panose="020B0604020202020204" charset="0"/>
              </a:rPr>
              <a:t>RRT</a:t>
            </a:r>
          </a:p>
        </p:txBody>
      </p:sp>
      <p:sp>
        <p:nvSpPr>
          <p:cNvPr id="12" name="TextBox 11">
            <a:extLst>
              <a:ext uri="{FF2B5EF4-FFF2-40B4-BE49-F238E27FC236}">
                <a16:creationId xmlns:a16="http://schemas.microsoft.com/office/drawing/2014/main" id="{4AD6CDA7-7BDF-42DA-B040-90F6C9FE2EBC}"/>
              </a:ext>
            </a:extLst>
          </p:cNvPr>
          <p:cNvSpPr txBox="1"/>
          <p:nvPr/>
        </p:nvSpPr>
        <p:spPr>
          <a:xfrm>
            <a:off x="5641558" y="2165525"/>
            <a:ext cx="776257" cy="369332"/>
          </a:xfrm>
          <a:prstGeom prst="rect">
            <a:avLst/>
          </a:prstGeom>
          <a:noFill/>
        </p:spPr>
        <p:txBody>
          <a:bodyPr wrap="square" rtlCol="0">
            <a:spAutoFit/>
          </a:bodyPr>
          <a:lstStyle/>
          <a:p>
            <a:r>
              <a:rPr lang="en-US" sz="1800" b="1" dirty="0">
                <a:solidFill>
                  <a:srgbClr val="ED7D31"/>
                </a:solidFill>
                <a:latin typeface="Encode Sans" panose="020B0604020202020204" charset="0"/>
              </a:rPr>
              <a:t>RRT*</a:t>
            </a:r>
          </a:p>
        </p:txBody>
      </p:sp>
    </p:spTree>
    <p:extLst>
      <p:ext uri="{BB962C8B-B14F-4D97-AF65-F5344CB8AC3E}">
        <p14:creationId xmlns:p14="http://schemas.microsoft.com/office/powerpoint/2010/main" val="196826849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DEA3-D2BF-4553-9585-B8A199730B3E}"/>
              </a:ext>
            </a:extLst>
          </p:cNvPr>
          <p:cNvSpPr>
            <a:spLocks noGrp="1"/>
          </p:cNvSpPr>
          <p:nvPr>
            <p:ph type="title"/>
          </p:nvPr>
        </p:nvSpPr>
        <p:spPr/>
        <p:txBody>
          <a:bodyPr/>
          <a:lstStyle/>
          <a:p>
            <a:r>
              <a:rPr lang="en-US" dirty="0"/>
              <a:t>Results analysis</a:t>
            </a:r>
          </a:p>
        </p:txBody>
      </p:sp>
      <p:sp>
        <p:nvSpPr>
          <p:cNvPr id="5" name="Slide Number Placeholder 4">
            <a:extLst>
              <a:ext uri="{FF2B5EF4-FFF2-40B4-BE49-F238E27FC236}">
                <a16:creationId xmlns:a16="http://schemas.microsoft.com/office/drawing/2014/main" id="{DA286046-4243-4596-85DB-9298A37CB48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6" name="Picture 5">
            <a:extLst>
              <a:ext uri="{FF2B5EF4-FFF2-40B4-BE49-F238E27FC236}">
                <a16:creationId xmlns:a16="http://schemas.microsoft.com/office/drawing/2014/main" id="{EAE0EE1B-378C-41D6-B5A5-84E3D6155A4B}"/>
              </a:ext>
            </a:extLst>
          </p:cNvPr>
          <p:cNvPicPr/>
          <p:nvPr/>
        </p:nvPicPr>
        <p:blipFill>
          <a:blip r:embed="rId4">
            <a:extLst>
              <a:ext uri="{28A0092B-C50C-407E-A947-70E740481C1C}">
                <a14:useLocalDpi xmlns:a14="http://schemas.microsoft.com/office/drawing/2010/main" val="0"/>
              </a:ext>
            </a:extLst>
          </a:blip>
          <a:stretch>
            <a:fillRect/>
          </a:stretch>
        </p:blipFill>
        <p:spPr>
          <a:xfrm>
            <a:off x="297254" y="1184950"/>
            <a:ext cx="4274745" cy="3076159"/>
          </a:xfrm>
          <a:prstGeom prst="rect">
            <a:avLst/>
          </a:prstGeom>
        </p:spPr>
      </p:pic>
      <p:sp>
        <p:nvSpPr>
          <p:cNvPr id="15" name="Rectangle: Rounded Corners 14">
            <a:extLst>
              <a:ext uri="{FF2B5EF4-FFF2-40B4-BE49-F238E27FC236}">
                <a16:creationId xmlns:a16="http://schemas.microsoft.com/office/drawing/2014/main" id="{F89F9CE7-B181-4E04-97F5-DED2E15C72A9}"/>
              </a:ext>
            </a:extLst>
          </p:cNvPr>
          <p:cNvSpPr/>
          <p:nvPr/>
        </p:nvSpPr>
        <p:spPr>
          <a:xfrm rot="18189947">
            <a:off x="802115" y="2044022"/>
            <a:ext cx="2432758" cy="702733"/>
          </a:xfrm>
          <a:prstGeom prst="roundRect">
            <a:avLst>
              <a:gd name="adj" fmla="val 50000"/>
            </a:avLst>
          </a:prstGeom>
          <a:noFill/>
          <a:ln>
            <a:solidFill>
              <a:srgbClr val="33CCFF"/>
            </a:solidFill>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2458907-A836-46A5-A67A-3F0DF886730F}"/>
              </a:ext>
            </a:extLst>
          </p:cNvPr>
          <p:cNvPicPr/>
          <p:nvPr/>
        </p:nvPicPr>
        <p:blipFill rotWithShape="1">
          <a:blip r:embed="rId4">
            <a:extLst>
              <a:ext uri="{28A0092B-C50C-407E-A947-70E740481C1C}">
                <a14:useLocalDpi xmlns:a14="http://schemas.microsoft.com/office/drawing/2010/main" val="0"/>
              </a:ext>
            </a:extLst>
          </a:blip>
          <a:srcRect l="71276" t="7788" r="5759" b="81098"/>
          <a:stretch/>
        </p:blipFill>
        <p:spPr>
          <a:xfrm>
            <a:off x="2979787" y="1363646"/>
            <a:ext cx="1592212" cy="577637"/>
          </a:xfrm>
          <a:prstGeom prst="rect">
            <a:avLst/>
          </a:prstGeom>
        </p:spPr>
      </p:pic>
      <p:sp>
        <p:nvSpPr>
          <p:cNvPr id="4" name="TextBox 3">
            <a:extLst>
              <a:ext uri="{FF2B5EF4-FFF2-40B4-BE49-F238E27FC236}">
                <a16:creationId xmlns:a16="http://schemas.microsoft.com/office/drawing/2014/main" id="{51B8686C-3FDF-4790-8471-090CBB521A86}"/>
              </a:ext>
            </a:extLst>
          </p:cNvPr>
          <p:cNvSpPr txBox="1"/>
          <p:nvPr/>
        </p:nvSpPr>
        <p:spPr>
          <a:xfrm>
            <a:off x="4702468" y="1355179"/>
            <a:ext cx="4139094" cy="2677656"/>
          </a:xfrm>
          <a:prstGeom prst="rect">
            <a:avLst/>
          </a:prstGeom>
          <a:noFill/>
        </p:spPr>
        <p:txBody>
          <a:bodyPr wrap="square" rtlCol="0">
            <a:spAutoFit/>
          </a:bodyPr>
          <a:lstStyle/>
          <a:p>
            <a:r>
              <a:rPr lang="en-US" b="1" dirty="0">
                <a:solidFill>
                  <a:schemeClr val="bg1"/>
                </a:solidFill>
                <a:latin typeface="Encode Sans" panose="020B0604020202020204" charset="0"/>
              </a:rPr>
              <a:t>Findings </a:t>
            </a:r>
          </a:p>
          <a:p>
            <a:endParaRPr lang="en-US" b="1" dirty="0">
              <a:solidFill>
                <a:schemeClr val="bg1"/>
              </a:solidFill>
              <a:latin typeface="Encode Sans" panose="020B0604020202020204" charset="0"/>
            </a:endParaRPr>
          </a:p>
          <a:p>
            <a:pPr marL="342900" indent="-342900">
              <a:buClr>
                <a:schemeClr val="bg1"/>
              </a:buClr>
              <a:buFont typeface="+mj-lt"/>
              <a:buAutoNum type="arabicPeriod"/>
            </a:pPr>
            <a:r>
              <a:rPr lang="en-US" b="1" dirty="0">
                <a:solidFill>
                  <a:schemeClr val="bg1"/>
                </a:solidFill>
                <a:latin typeface="Encode Sans ExtraLight" panose="020B0604020202020204" charset="0"/>
              </a:rPr>
              <a:t>Despite exploring more nodes in cases of impending collision, lesser </a:t>
            </a:r>
            <a:r>
              <a:rPr lang="en-US" b="1" dirty="0" err="1">
                <a:solidFill>
                  <a:schemeClr val="bg1"/>
                </a:solidFill>
                <a:latin typeface="Encode Sans ExtraLight" panose="020B0604020202020204" charset="0"/>
              </a:rPr>
              <a:t>replanning</a:t>
            </a:r>
            <a:r>
              <a:rPr lang="en-US" b="1" dirty="0">
                <a:solidFill>
                  <a:schemeClr val="bg1"/>
                </a:solidFill>
                <a:latin typeface="Encode Sans ExtraLight" panose="020B0604020202020204" charset="0"/>
              </a:rPr>
              <a:t> time is required </a:t>
            </a:r>
          </a:p>
          <a:p>
            <a:pPr marL="342900" indent="-342900">
              <a:buClr>
                <a:schemeClr val="bg1"/>
              </a:buClr>
              <a:buFont typeface="+mj-lt"/>
              <a:buAutoNum type="arabicPeriod"/>
            </a:pPr>
            <a:endParaRPr lang="en-US" b="1" dirty="0">
              <a:solidFill>
                <a:schemeClr val="bg1"/>
              </a:solidFill>
              <a:latin typeface="Encode Sans ExtraLight" panose="020B0604020202020204" charset="0"/>
            </a:endParaRPr>
          </a:p>
          <a:p>
            <a:pPr marL="342900" indent="-342900">
              <a:buClr>
                <a:schemeClr val="bg1"/>
              </a:buClr>
              <a:buFont typeface="+mj-lt"/>
              <a:buAutoNum type="arabicPeriod"/>
            </a:pPr>
            <a:r>
              <a:rPr lang="en-US" b="1" dirty="0">
                <a:solidFill>
                  <a:schemeClr val="bg1"/>
                </a:solidFill>
                <a:latin typeface="Encode Sans ExtraLight" panose="020B0604020202020204" charset="0"/>
              </a:rPr>
              <a:t>If &gt;1000 nodes are explored (&lt;0.5% of cases), path planning will aborted = </a:t>
            </a:r>
            <a:r>
              <a:rPr lang="en-US" b="1" dirty="0" err="1">
                <a:solidFill>
                  <a:schemeClr val="bg1"/>
                </a:solidFill>
                <a:latin typeface="Encode Sans ExtraLight" panose="020B0604020202020204" charset="0"/>
              </a:rPr>
              <a:t>replan</a:t>
            </a:r>
            <a:r>
              <a:rPr lang="en-US" b="1" dirty="0">
                <a:solidFill>
                  <a:schemeClr val="bg1"/>
                </a:solidFill>
                <a:latin typeface="Encode Sans ExtraLight" panose="020B0604020202020204" charset="0"/>
              </a:rPr>
              <a:t> failure </a:t>
            </a:r>
          </a:p>
          <a:p>
            <a:pPr marL="342900" indent="-342900">
              <a:buClr>
                <a:schemeClr val="bg1"/>
              </a:buClr>
              <a:buFont typeface="+mj-lt"/>
              <a:buAutoNum type="arabicPeriod"/>
            </a:pPr>
            <a:endParaRPr lang="en-US" b="1" dirty="0">
              <a:solidFill>
                <a:schemeClr val="bg1"/>
              </a:solidFill>
              <a:latin typeface="Encode Sans ExtraLight" panose="020B0604020202020204" charset="0"/>
            </a:endParaRPr>
          </a:p>
          <a:p>
            <a:pPr marL="342900" indent="-342900">
              <a:buClr>
                <a:schemeClr val="bg1"/>
              </a:buClr>
              <a:buFont typeface="+mj-lt"/>
              <a:buAutoNum type="arabicPeriod"/>
            </a:pPr>
            <a:r>
              <a:rPr lang="en-US" b="1" dirty="0">
                <a:solidFill>
                  <a:schemeClr val="bg1"/>
                </a:solidFill>
                <a:latin typeface="Encode Sans ExtraLight" panose="020B0604020202020204" charset="0"/>
              </a:rPr>
              <a:t>Skew line interactions contribute most to long </a:t>
            </a:r>
            <a:r>
              <a:rPr lang="en-US" b="1" dirty="0" err="1">
                <a:solidFill>
                  <a:schemeClr val="bg1"/>
                </a:solidFill>
                <a:latin typeface="Encode Sans ExtraLight" panose="020B0604020202020204" charset="0"/>
              </a:rPr>
              <a:t>replanning</a:t>
            </a:r>
            <a:r>
              <a:rPr lang="en-US" b="1" dirty="0">
                <a:solidFill>
                  <a:schemeClr val="bg1"/>
                </a:solidFill>
                <a:latin typeface="Encode Sans ExtraLight" panose="020B0604020202020204" charset="0"/>
              </a:rPr>
              <a:t> time exceeding real time limit of 400ms </a:t>
            </a:r>
          </a:p>
        </p:txBody>
      </p:sp>
      <p:sp>
        <p:nvSpPr>
          <p:cNvPr id="18" name="Rectangle 17">
            <a:extLst>
              <a:ext uri="{FF2B5EF4-FFF2-40B4-BE49-F238E27FC236}">
                <a16:creationId xmlns:a16="http://schemas.microsoft.com/office/drawing/2014/main" id="{236E0478-CC1B-4928-B52B-4BAC72057455}"/>
              </a:ext>
            </a:extLst>
          </p:cNvPr>
          <p:cNvSpPr/>
          <p:nvPr/>
        </p:nvSpPr>
        <p:spPr>
          <a:xfrm>
            <a:off x="1951819" y="3243556"/>
            <a:ext cx="2444979" cy="702733"/>
          </a:xfrm>
          <a:prstGeom prst="rect">
            <a:avLst/>
          </a:prstGeom>
          <a:solidFill>
            <a:srgbClr val="EFD1D1">
              <a:alpha val="60000"/>
            </a:srgbClr>
          </a:solidFill>
          <a:ln>
            <a:solidFill>
              <a:srgbClr val="EFD1D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C2BB424-964E-4376-AFDF-D8BCC4C02FD9}"/>
              </a:ext>
            </a:extLst>
          </p:cNvPr>
          <p:cNvSpPr/>
          <p:nvPr/>
        </p:nvSpPr>
        <p:spPr>
          <a:xfrm>
            <a:off x="4273549" y="3073327"/>
            <a:ext cx="253717" cy="702733"/>
          </a:xfrm>
          <a:prstGeom prst="roundRect">
            <a:avLst>
              <a:gd name="adj" fmla="val 50000"/>
            </a:avLst>
          </a:prstGeom>
          <a:noFill/>
          <a:ln>
            <a:solidFill>
              <a:srgbClr val="963334"/>
            </a:solidFill>
            <a:prstDash val="dash"/>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2443860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ctrTitle"/>
          </p:nvPr>
        </p:nvSpPr>
        <p:spPr>
          <a:xfrm>
            <a:off x="1735925" y="1126150"/>
            <a:ext cx="5672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a:t>
            </a:r>
            <a:endParaRPr dirty="0"/>
          </a:p>
          <a:p>
            <a:pPr marL="0" lvl="0" indent="0" algn="ctr" rtl="0">
              <a:spcBef>
                <a:spcPts val="0"/>
              </a:spcBef>
              <a:spcAft>
                <a:spcPts val="0"/>
              </a:spcAft>
              <a:buNone/>
            </a:pPr>
            <a:r>
              <a:rPr lang="en-US" dirty="0"/>
              <a:t>Conclusion</a:t>
            </a:r>
            <a:endParaRPr dirty="0"/>
          </a:p>
        </p:txBody>
      </p:sp>
      <p:sp>
        <p:nvSpPr>
          <p:cNvPr id="129" name="Google Shape;129;p16"/>
          <p:cNvSpPr txBox="1">
            <a:spLocks noGrp="1"/>
          </p:cNvSpPr>
          <p:nvPr>
            <p:ph type="subTitle" idx="1"/>
          </p:nvPr>
        </p:nvSpPr>
        <p:spPr>
          <a:xfrm>
            <a:off x="1735925" y="2665541"/>
            <a:ext cx="5672100" cy="784800"/>
          </a:xfrm>
          <a:prstGeom prst="rect">
            <a:avLst/>
          </a:prstGeom>
        </p:spPr>
        <p:txBody>
          <a:bodyPr spcFirstLastPara="1" wrap="square" lIns="91425" tIns="91425" rIns="91425" bIns="91425" anchor="t" anchorCtr="0">
            <a:noAutofit/>
          </a:bodyPr>
          <a:lstStyle/>
          <a:p>
            <a:pPr marL="0" indent="0"/>
            <a:r>
              <a:rPr lang="en-SG" dirty="0">
                <a:solidFill>
                  <a:schemeClr val="bg1"/>
                </a:solidFill>
              </a:rPr>
              <a:t>Summing Up</a:t>
            </a:r>
          </a:p>
        </p:txBody>
      </p:sp>
      <p:grpSp>
        <p:nvGrpSpPr>
          <p:cNvPr id="130" name="Google Shape;130;p16"/>
          <p:cNvGrpSpPr/>
          <p:nvPr/>
        </p:nvGrpSpPr>
        <p:grpSpPr>
          <a:xfrm>
            <a:off x="4392102" y="4301022"/>
            <a:ext cx="359234" cy="585619"/>
            <a:chOff x="6730350" y="2315900"/>
            <a:chExt cx="257700" cy="420100"/>
          </a:xfrm>
        </p:grpSpPr>
        <p:sp>
          <p:nvSpPr>
            <p:cNvPr id="131" name="Google Shape;131;p16"/>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53523547"/>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56A4-C5B1-473C-9582-1DE8EB35B2B3}"/>
              </a:ext>
            </a:extLst>
          </p:cNvPr>
          <p:cNvSpPr>
            <a:spLocks noGrp="1"/>
          </p:cNvSpPr>
          <p:nvPr>
            <p:ph type="title"/>
          </p:nvPr>
        </p:nvSpPr>
        <p:spPr>
          <a:xfrm>
            <a:off x="549600" y="361375"/>
            <a:ext cx="7497000" cy="549600"/>
          </a:xfrm>
        </p:spPr>
        <p:txBody>
          <a:bodyPr/>
          <a:lstStyle/>
          <a:p>
            <a:r>
              <a:rPr lang="en-US" dirty="0"/>
              <a:t>Conclusion</a:t>
            </a:r>
          </a:p>
        </p:txBody>
      </p:sp>
      <p:sp>
        <p:nvSpPr>
          <p:cNvPr id="5" name="Slide Number Placeholder 4">
            <a:extLst>
              <a:ext uri="{FF2B5EF4-FFF2-40B4-BE49-F238E27FC236}">
                <a16:creationId xmlns:a16="http://schemas.microsoft.com/office/drawing/2014/main" id="{1F7DAF1F-4C65-4168-9F1F-83A470916AB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
        <p:nvSpPr>
          <p:cNvPr id="8" name="Rectangle 7">
            <a:extLst>
              <a:ext uri="{FF2B5EF4-FFF2-40B4-BE49-F238E27FC236}">
                <a16:creationId xmlns:a16="http://schemas.microsoft.com/office/drawing/2014/main" id="{50041C3F-D3F4-4B93-B5B6-0EE42F8A40BF}"/>
              </a:ext>
            </a:extLst>
          </p:cNvPr>
          <p:cNvSpPr/>
          <p:nvPr/>
        </p:nvSpPr>
        <p:spPr>
          <a:xfrm>
            <a:off x="0" y="2629471"/>
            <a:ext cx="314028" cy="91440"/>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69A3FC-D532-4E45-92AC-88F070B16958}"/>
              </a:ext>
            </a:extLst>
          </p:cNvPr>
          <p:cNvSpPr/>
          <p:nvPr/>
        </p:nvSpPr>
        <p:spPr>
          <a:xfrm>
            <a:off x="325698" y="2628497"/>
            <a:ext cx="1412200" cy="93388"/>
          </a:xfrm>
          <a:prstGeom prst="rect">
            <a:avLst/>
          </a:prstGeom>
          <a:solidFill>
            <a:srgbClr val="FF2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AFEDD6F-37EC-46B4-BCA3-9B4863A74B93}"/>
              </a:ext>
            </a:extLst>
          </p:cNvPr>
          <p:cNvSpPr/>
          <p:nvPr/>
        </p:nvSpPr>
        <p:spPr>
          <a:xfrm>
            <a:off x="1409931" y="2629471"/>
            <a:ext cx="1652469" cy="91440"/>
          </a:xfrm>
          <a:prstGeom prst="rect">
            <a:avLst/>
          </a:prstGeom>
          <a:solidFill>
            <a:srgbClr val="FE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BFC852F-78FA-42AD-A211-331B8B5DCF45}"/>
              </a:ext>
            </a:extLst>
          </p:cNvPr>
          <p:cNvSpPr/>
          <p:nvPr/>
        </p:nvSpPr>
        <p:spPr>
          <a:xfrm>
            <a:off x="2781531" y="2629471"/>
            <a:ext cx="1652469" cy="91440"/>
          </a:xfrm>
          <a:prstGeom prst="rect">
            <a:avLst/>
          </a:prstGeom>
          <a:solidFill>
            <a:srgbClr val="FFD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D102"/>
              </a:solidFill>
            </a:endParaRPr>
          </a:p>
        </p:txBody>
      </p:sp>
      <p:sp>
        <p:nvSpPr>
          <p:cNvPr id="16" name="Rectangle 15">
            <a:extLst>
              <a:ext uri="{FF2B5EF4-FFF2-40B4-BE49-F238E27FC236}">
                <a16:creationId xmlns:a16="http://schemas.microsoft.com/office/drawing/2014/main" id="{5ADE9269-0CED-403A-931E-CC533D29F793}"/>
              </a:ext>
            </a:extLst>
          </p:cNvPr>
          <p:cNvSpPr/>
          <p:nvPr/>
        </p:nvSpPr>
        <p:spPr>
          <a:xfrm>
            <a:off x="4159766" y="2629471"/>
            <a:ext cx="1652469" cy="91440"/>
          </a:xfrm>
          <a:prstGeom prst="rect">
            <a:avLst/>
          </a:prstGeom>
          <a:solidFill>
            <a:srgbClr val="99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D102"/>
              </a:solidFill>
            </a:endParaRPr>
          </a:p>
        </p:txBody>
      </p:sp>
      <p:sp>
        <p:nvSpPr>
          <p:cNvPr id="18" name="Rectangle 17">
            <a:extLst>
              <a:ext uri="{FF2B5EF4-FFF2-40B4-BE49-F238E27FC236}">
                <a16:creationId xmlns:a16="http://schemas.microsoft.com/office/drawing/2014/main" id="{BAA021DC-70C2-4304-A525-2DF18E4C607F}"/>
              </a:ext>
            </a:extLst>
          </p:cNvPr>
          <p:cNvSpPr/>
          <p:nvPr/>
        </p:nvSpPr>
        <p:spPr>
          <a:xfrm>
            <a:off x="5538001" y="2629471"/>
            <a:ext cx="1652469" cy="91440"/>
          </a:xfrm>
          <a:prstGeom prst="rect">
            <a:avLst/>
          </a:prstGeom>
          <a:solidFill>
            <a:srgbClr val="058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58AFD"/>
              </a:solidFill>
            </a:endParaRPr>
          </a:p>
        </p:txBody>
      </p:sp>
      <p:sp>
        <p:nvSpPr>
          <p:cNvPr id="20" name="Rectangle 19">
            <a:extLst>
              <a:ext uri="{FF2B5EF4-FFF2-40B4-BE49-F238E27FC236}">
                <a16:creationId xmlns:a16="http://schemas.microsoft.com/office/drawing/2014/main" id="{91B3D0DC-2EB1-448B-B9AB-57C3371F9654}"/>
              </a:ext>
            </a:extLst>
          </p:cNvPr>
          <p:cNvSpPr/>
          <p:nvPr/>
        </p:nvSpPr>
        <p:spPr>
          <a:xfrm>
            <a:off x="6602027" y="2629471"/>
            <a:ext cx="2541973" cy="91440"/>
          </a:xfrm>
          <a:prstGeom prst="rect">
            <a:avLst/>
          </a:prstGeom>
          <a:solidFill>
            <a:srgbClr val="FE0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E038A"/>
              </a:solidFill>
            </a:endParaRPr>
          </a:p>
        </p:txBody>
      </p:sp>
      <p:sp>
        <p:nvSpPr>
          <p:cNvPr id="21" name="Oval 20">
            <a:extLst>
              <a:ext uri="{FF2B5EF4-FFF2-40B4-BE49-F238E27FC236}">
                <a16:creationId xmlns:a16="http://schemas.microsoft.com/office/drawing/2014/main" id="{073BB8B1-BDED-4D1F-8E21-56D60C3A97D5}"/>
              </a:ext>
            </a:extLst>
          </p:cNvPr>
          <p:cNvSpPr/>
          <p:nvPr/>
        </p:nvSpPr>
        <p:spPr>
          <a:xfrm>
            <a:off x="229859" y="2579179"/>
            <a:ext cx="191678" cy="192024"/>
          </a:xfrm>
          <a:prstGeom prst="ellipse">
            <a:avLst/>
          </a:prstGeom>
          <a:solidFill>
            <a:srgbClr val="FF2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C06E228-7852-4512-83D3-0D734B71B816}"/>
              </a:ext>
            </a:extLst>
          </p:cNvPr>
          <p:cNvSpPr/>
          <p:nvPr/>
        </p:nvSpPr>
        <p:spPr>
          <a:xfrm>
            <a:off x="2762671" y="2579352"/>
            <a:ext cx="191678" cy="191678"/>
          </a:xfrm>
          <a:prstGeom prst="ellipse">
            <a:avLst/>
          </a:prstGeom>
          <a:solidFill>
            <a:srgbClr val="FFD1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0578D1E3-5D78-409E-A5DE-093498CF5B0A}"/>
              </a:ext>
            </a:extLst>
          </p:cNvPr>
          <p:cNvSpPr/>
          <p:nvPr/>
        </p:nvSpPr>
        <p:spPr>
          <a:xfrm>
            <a:off x="5447455" y="2579352"/>
            <a:ext cx="191678" cy="191678"/>
          </a:xfrm>
          <a:prstGeom prst="ellipse">
            <a:avLst/>
          </a:prstGeom>
          <a:solidFill>
            <a:srgbClr val="058A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446D0BA-0C97-4150-B505-7E4F6E6691E1}"/>
              </a:ext>
            </a:extLst>
          </p:cNvPr>
          <p:cNvSpPr/>
          <p:nvPr/>
        </p:nvSpPr>
        <p:spPr>
          <a:xfrm>
            <a:off x="1340261" y="2579352"/>
            <a:ext cx="191678" cy="191678"/>
          </a:xfrm>
          <a:prstGeom prst="ellipse">
            <a:avLst/>
          </a:prstGeom>
          <a:solidFill>
            <a:srgbClr val="FE6E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FEB68B3B-32BB-420F-9F73-31342E6A2851}"/>
              </a:ext>
            </a:extLst>
          </p:cNvPr>
          <p:cNvSpPr/>
          <p:nvPr/>
        </p:nvSpPr>
        <p:spPr>
          <a:xfrm>
            <a:off x="3981783" y="2586771"/>
            <a:ext cx="191678" cy="191678"/>
          </a:xfrm>
          <a:prstGeom prst="ellipse">
            <a:avLst/>
          </a:prstGeom>
          <a:solidFill>
            <a:srgbClr val="99A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6B08FD7-0E8E-451F-8F19-B5F4A8AC0B50}"/>
              </a:ext>
            </a:extLst>
          </p:cNvPr>
          <p:cNvSpPr/>
          <p:nvPr/>
        </p:nvSpPr>
        <p:spPr>
          <a:xfrm>
            <a:off x="6440402" y="2601717"/>
            <a:ext cx="191678" cy="191678"/>
          </a:xfrm>
          <a:prstGeom prst="ellipse">
            <a:avLst/>
          </a:prstGeom>
          <a:solidFill>
            <a:srgbClr val="FE03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17B6D42-FD38-43FA-9630-71C4027D6459}"/>
              </a:ext>
            </a:extLst>
          </p:cNvPr>
          <p:cNvSpPr/>
          <p:nvPr/>
        </p:nvSpPr>
        <p:spPr>
          <a:xfrm>
            <a:off x="167465" y="1442183"/>
            <a:ext cx="320040" cy="320040"/>
          </a:xfrm>
          <a:prstGeom prst="ellipse">
            <a:avLst/>
          </a:prstGeom>
          <a:solidFill>
            <a:srgbClr val="FF2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56BA44EF-8F26-4C50-B04A-4F4820FE77BB}"/>
              </a:ext>
            </a:extLst>
          </p:cNvPr>
          <p:cNvCxnSpPr>
            <a:cxnSpLocks/>
            <a:stCxn id="27" idx="4"/>
          </p:cNvCxnSpPr>
          <p:nvPr/>
        </p:nvCxnSpPr>
        <p:spPr>
          <a:xfrm>
            <a:off x="327485" y="1762223"/>
            <a:ext cx="0" cy="859649"/>
          </a:xfrm>
          <a:prstGeom prst="line">
            <a:avLst/>
          </a:prstGeom>
          <a:ln w="57150">
            <a:solidFill>
              <a:srgbClr val="FF2C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4703342-28C0-48F1-8893-5EB2DADAA0E7}"/>
              </a:ext>
            </a:extLst>
          </p:cNvPr>
          <p:cNvSpPr txBox="1"/>
          <p:nvPr/>
        </p:nvSpPr>
        <p:spPr>
          <a:xfrm>
            <a:off x="526133" y="1081041"/>
            <a:ext cx="2477766" cy="1508105"/>
          </a:xfrm>
          <a:prstGeom prst="rect">
            <a:avLst/>
          </a:prstGeom>
          <a:noFill/>
        </p:spPr>
        <p:txBody>
          <a:bodyPr wrap="square" rtlCol="0">
            <a:spAutoFit/>
          </a:bodyPr>
          <a:lstStyle/>
          <a:p>
            <a:r>
              <a:rPr lang="en-US" sz="1800" b="1" dirty="0">
                <a:solidFill>
                  <a:srgbClr val="FF0000"/>
                </a:solidFill>
                <a:latin typeface="Encode Sans" panose="020B0604020202020204" charset="0"/>
              </a:rPr>
              <a:t>Literature Review</a:t>
            </a:r>
          </a:p>
          <a:p>
            <a:pPr marL="285750" indent="-285750">
              <a:buClr>
                <a:schemeClr val="bg1"/>
              </a:buClr>
              <a:buFont typeface="Arial" panose="020B0604020202020204" pitchFamily="34" charset="0"/>
              <a:buChar char="•"/>
            </a:pPr>
            <a:r>
              <a:rPr lang="en-US" sz="1200" dirty="0">
                <a:solidFill>
                  <a:schemeClr val="bg1"/>
                </a:solidFill>
                <a:latin typeface="Encode Sans" panose="020B0604020202020204" charset="0"/>
              </a:rPr>
              <a:t>Existing Path Planning Algorithms</a:t>
            </a:r>
          </a:p>
          <a:p>
            <a:pPr marL="285750" indent="-285750">
              <a:buClr>
                <a:schemeClr val="bg1"/>
              </a:buClr>
              <a:buFont typeface="Arial" panose="020B0604020202020204" pitchFamily="34" charset="0"/>
              <a:buChar char="•"/>
            </a:pPr>
            <a:r>
              <a:rPr lang="en-US" sz="1200" dirty="0">
                <a:solidFill>
                  <a:schemeClr val="bg1"/>
                </a:solidFill>
                <a:latin typeface="Encode Sans" panose="020B0604020202020204" charset="0"/>
              </a:rPr>
              <a:t>Comparison, Evaluation &amp; Selection</a:t>
            </a:r>
          </a:p>
          <a:p>
            <a:pPr marL="285750" indent="-285750">
              <a:buClr>
                <a:schemeClr val="bg1"/>
              </a:buClr>
              <a:buFont typeface="Arial" panose="020B0604020202020204" pitchFamily="34" charset="0"/>
              <a:buChar char="•"/>
            </a:pPr>
            <a:r>
              <a:rPr lang="en-US" sz="1200" dirty="0">
                <a:solidFill>
                  <a:schemeClr val="bg1"/>
                </a:solidFill>
                <a:latin typeface="Encode Sans" panose="020B0604020202020204" charset="0"/>
              </a:rPr>
              <a:t>Dynamic Path planning Algorithms</a:t>
            </a:r>
          </a:p>
        </p:txBody>
      </p:sp>
      <p:sp>
        <p:nvSpPr>
          <p:cNvPr id="35" name="Oval 34">
            <a:extLst>
              <a:ext uri="{FF2B5EF4-FFF2-40B4-BE49-F238E27FC236}">
                <a16:creationId xmlns:a16="http://schemas.microsoft.com/office/drawing/2014/main" id="{BF63D89B-7BAC-4F89-A48D-58D144035567}"/>
              </a:ext>
            </a:extLst>
          </p:cNvPr>
          <p:cNvSpPr/>
          <p:nvPr/>
        </p:nvSpPr>
        <p:spPr>
          <a:xfrm>
            <a:off x="1276080" y="3274857"/>
            <a:ext cx="320040" cy="320040"/>
          </a:xfrm>
          <a:prstGeom prst="ellipse">
            <a:avLst/>
          </a:prstGeom>
          <a:solidFill>
            <a:srgbClr val="FE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1C3508E3-B931-4A5B-9037-BAFFC4E4D62A}"/>
              </a:ext>
            </a:extLst>
          </p:cNvPr>
          <p:cNvCxnSpPr>
            <a:cxnSpLocks/>
            <a:endCxn id="35" idx="0"/>
          </p:cNvCxnSpPr>
          <p:nvPr/>
        </p:nvCxnSpPr>
        <p:spPr>
          <a:xfrm>
            <a:off x="1436100" y="2658974"/>
            <a:ext cx="0" cy="615883"/>
          </a:xfrm>
          <a:prstGeom prst="line">
            <a:avLst/>
          </a:prstGeom>
          <a:ln w="57150">
            <a:solidFill>
              <a:srgbClr val="FE6E0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CE0F8FE-1AA8-4EF2-BF7F-89A769ECA57F}"/>
              </a:ext>
            </a:extLst>
          </p:cNvPr>
          <p:cNvSpPr txBox="1"/>
          <p:nvPr/>
        </p:nvSpPr>
        <p:spPr>
          <a:xfrm>
            <a:off x="1657783" y="2880817"/>
            <a:ext cx="2339371" cy="1292662"/>
          </a:xfrm>
          <a:prstGeom prst="rect">
            <a:avLst/>
          </a:prstGeom>
          <a:noFill/>
        </p:spPr>
        <p:txBody>
          <a:bodyPr wrap="square" rtlCol="0">
            <a:spAutoFit/>
          </a:bodyPr>
          <a:lstStyle/>
          <a:p>
            <a:r>
              <a:rPr lang="en-US" sz="1800" b="1" dirty="0">
                <a:solidFill>
                  <a:srgbClr val="FE6E01"/>
                </a:solidFill>
                <a:latin typeface="Encode Sans" panose="020B0604020202020204" charset="0"/>
              </a:rPr>
              <a:t>2-D Development</a:t>
            </a:r>
          </a:p>
          <a:p>
            <a:pPr marL="285750" indent="-285750">
              <a:buClr>
                <a:schemeClr val="bg1"/>
              </a:buClr>
              <a:buFont typeface="Arial" panose="020B0604020202020204" pitchFamily="34" charset="0"/>
              <a:buChar char="•"/>
            </a:pPr>
            <a:r>
              <a:rPr lang="en-US" sz="1200" dirty="0">
                <a:solidFill>
                  <a:schemeClr val="bg1"/>
                </a:solidFill>
                <a:latin typeface="Encode Sans" panose="020B0604020202020204" charset="0"/>
              </a:rPr>
              <a:t>Overall Path Execution </a:t>
            </a:r>
          </a:p>
          <a:p>
            <a:pPr marL="285750" indent="-285750">
              <a:buClr>
                <a:schemeClr val="bg1"/>
              </a:buClr>
              <a:buFont typeface="Arial" panose="020B0604020202020204" pitchFamily="34" charset="0"/>
              <a:buChar char="•"/>
            </a:pPr>
            <a:r>
              <a:rPr lang="en-US" sz="1200" dirty="0">
                <a:solidFill>
                  <a:schemeClr val="bg1"/>
                </a:solidFill>
                <a:latin typeface="Encode Sans" panose="020B0604020202020204" charset="0"/>
              </a:rPr>
              <a:t>Path Obstruction Check Algorithm with </a:t>
            </a:r>
            <a:r>
              <a:rPr lang="en-US" sz="1200" b="1" dirty="0">
                <a:solidFill>
                  <a:schemeClr val="bg1"/>
                </a:solidFill>
                <a:latin typeface="Encode Sans" panose="020B0604020202020204" charset="0"/>
              </a:rPr>
              <a:t>trigonometry principles </a:t>
            </a:r>
          </a:p>
          <a:p>
            <a:pPr marL="285750" indent="-285750">
              <a:buClr>
                <a:schemeClr val="bg1"/>
              </a:buClr>
              <a:buFont typeface="Arial" panose="020B0604020202020204" pitchFamily="34" charset="0"/>
              <a:buChar char="•"/>
            </a:pPr>
            <a:r>
              <a:rPr lang="en-US" sz="1200" dirty="0" err="1">
                <a:solidFill>
                  <a:schemeClr val="bg1"/>
                </a:solidFill>
                <a:latin typeface="Encode Sans" panose="020B0604020202020204" charset="0"/>
              </a:rPr>
              <a:t>Replanning</a:t>
            </a:r>
            <a:r>
              <a:rPr lang="en-US" sz="1200" dirty="0">
                <a:solidFill>
                  <a:schemeClr val="bg1"/>
                </a:solidFill>
                <a:latin typeface="Encode Sans" panose="020B0604020202020204" charset="0"/>
              </a:rPr>
              <a:t> Process </a:t>
            </a:r>
          </a:p>
        </p:txBody>
      </p:sp>
      <p:sp>
        <p:nvSpPr>
          <p:cNvPr id="46" name="Oval 45">
            <a:extLst>
              <a:ext uri="{FF2B5EF4-FFF2-40B4-BE49-F238E27FC236}">
                <a16:creationId xmlns:a16="http://schemas.microsoft.com/office/drawing/2014/main" id="{E074030F-1FF1-49EA-AF40-2893DCB64F6C}"/>
              </a:ext>
            </a:extLst>
          </p:cNvPr>
          <p:cNvSpPr/>
          <p:nvPr/>
        </p:nvSpPr>
        <p:spPr>
          <a:xfrm>
            <a:off x="2693600" y="1479576"/>
            <a:ext cx="320040" cy="320040"/>
          </a:xfrm>
          <a:prstGeom prst="ellipse">
            <a:avLst/>
          </a:prstGeom>
          <a:solidFill>
            <a:srgbClr val="FFD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05938FF9-CB0F-496C-AE59-A7053B27D3ED}"/>
              </a:ext>
            </a:extLst>
          </p:cNvPr>
          <p:cNvCxnSpPr>
            <a:cxnSpLocks/>
            <a:stCxn id="46" idx="4"/>
          </p:cNvCxnSpPr>
          <p:nvPr/>
        </p:nvCxnSpPr>
        <p:spPr>
          <a:xfrm>
            <a:off x="2853620" y="1799616"/>
            <a:ext cx="0" cy="859649"/>
          </a:xfrm>
          <a:prstGeom prst="line">
            <a:avLst/>
          </a:prstGeom>
          <a:ln w="57150">
            <a:solidFill>
              <a:srgbClr val="FFD102"/>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32E2474-6CA7-4597-BC01-DA9425484ADD}"/>
              </a:ext>
            </a:extLst>
          </p:cNvPr>
          <p:cNvSpPr txBox="1"/>
          <p:nvPr/>
        </p:nvSpPr>
        <p:spPr>
          <a:xfrm>
            <a:off x="3012503" y="1239398"/>
            <a:ext cx="2477766" cy="1477328"/>
          </a:xfrm>
          <a:prstGeom prst="rect">
            <a:avLst/>
          </a:prstGeom>
          <a:noFill/>
        </p:spPr>
        <p:txBody>
          <a:bodyPr wrap="square" rtlCol="0">
            <a:spAutoFit/>
          </a:bodyPr>
          <a:lstStyle/>
          <a:p>
            <a:r>
              <a:rPr lang="en-US" sz="1800" b="1" dirty="0">
                <a:solidFill>
                  <a:srgbClr val="FFD102"/>
                </a:solidFill>
                <a:latin typeface="Encode Sans" panose="020B0604020202020204" charset="0"/>
              </a:rPr>
              <a:t>3-D Development</a:t>
            </a:r>
          </a:p>
          <a:p>
            <a:pPr marL="285750" indent="-285750">
              <a:buClr>
                <a:schemeClr val="bg1"/>
              </a:buClr>
              <a:buFont typeface="Arial" panose="020B0604020202020204" pitchFamily="34" charset="0"/>
              <a:buChar char="•"/>
            </a:pPr>
            <a:r>
              <a:rPr lang="en-US" sz="1200" dirty="0">
                <a:solidFill>
                  <a:schemeClr val="bg1"/>
                </a:solidFill>
                <a:latin typeface="Encode Sans" panose="020B0604020202020204" charset="0"/>
              </a:rPr>
              <a:t>Overall Path Execution</a:t>
            </a:r>
          </a:p>
          <a:p>
            <a:pPr marL="285750" indent="-285750">
              <a:buClr>
                <a:schemeClr val="bg1"/>
              </a:buClr>
              <a:buFont typeface="Arial" panose="020B0604020202020204" pitchFamily="34" charset="0"/>
              <a:buChar char="•"/>
            </a:pPr>
            <a:r>
              <a:rPr lang="en-US" sz="1200" dirty="0">
                <a:solidFill>
                  <a:schemeClr val="bg1"/>
                </a:solidFill>
                <a:latin typeface="Encode Sans" panose="020B0604020202020204" charset="0"/>
              </a:rPr>
              <a:t>Path Obstruction Check Algorithm with</a:t>
            </a:r>
            <a:r>
              <a:rPr lang="en-US" sz="1200" b="1" dirty="0">
                <a:solidFill>
                  <a:schemeClr val="bg1"/>
                </a:solidFill>
                <a:latin typeface="Encode Sans" panose="020B0604020202020204" charset="0"/>
              </a:rPr>
              <a:t> 3-D geometry principles</a:t>
            </a:r>
          </a:p>
          <a:p>
            <a:pPr marL="285750" indent="-285750">
              <a:buClr>
                <a:schemeClr val="bg1"/>
              </a:buClr>
              <a:buFont typeface="Arial" panose="020B0604020202020204" pitchFamily="34" charset="0"/>
              <a:buChar char="•"/>
            </a:pPr>
            <a:r>
              <a:rPr lang="en-US" sz="1200" dirty="0" err="1">
                <a:solidFill>
                  <a:schemeClr val="bg1"/>
                </a:solidFill>
                <a:latin typeface="Encode Sans" panose="020B0604020202020204" charset="0"/>
              </a:rPr>
              <a:t>Replanning</a:t>
            </a:r>
            <a:r>
              <a:rPr lang="en-US" sz="1200" dirty="0">
                <a:solidFill>
                  <a:schemeClr val="bg1"/>
                </a:solidFill>
                <a:latin typeface="Encode Sans" panose="020B0604020202020204" charset="0"/>
              </a:rPr>
              <a:t> Process</a:t>
            </a:r>
            <a:endParaRPr lang="en-US" sz="1200" dirty="0">
              <a:solidFill>
                <a:srgbClr val="FFD102"/>
              </a:solidFill>
              <a:latin typeface="Encode Sans" panose="020B0604020202020204" charset="0"/>
            </a:endParaRPr>
          </a:p>
          <a:p>
            <a:endParaRPr lang="en-US" sz="1200" dirty="0">
              <a:solidFill>
                <a:schemeClr val="bg1"/>
              </a:solidFill>
              <a:latin typeface="Encode Sans" panose="020B0604020202020204" charset="0"/>
            </a:endParaRPr>
          </a:p>
        </p:txBody>
      </p:sp>
      <p:sp>
        <p:nvSpPr>
          <p:cNvPr id="49" name="Oval 48">
            <a:extLst>
              <a:ext uri="{FF2B5EF4-FFF2-40B4-BE49-F238E27FC236}">
                <a16:creationId xmlns:a16="http://schemas.microsoft.com/office/drawing/2014/main" id="{6586D31F-7D59-45BF-B922-738552677A65}"/>
              </a:ext>
            </a:extLst>
          </p:cNvPr>
          <p:cNvSpPr/>
          <p:nvPr/>
        </p:nvSpPr>
        <p:spPr>
          <a:xfrm>
            <a:off x="3912273" y="3297329"/>
            <a:ext cx="320040" cy="320040"/>
          </a:xfrm>
          <a:prstGeom prst="ellipse">
            <a:avLst/>
          </a:prstGeom>
          <a:solidFill>
            <a:srgbClr val="99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75461419-C663-4F9D-A486-DF110DE99019}"/>
              </a:ext>
            </a:extLst>
          </p:cNvPr>
          <p:cNvCxnSpPr>
            <a:cxnSpLocks/>
            <a:endCxn id="49" idx="0"/>
          </p:cNvCxnSpPr>
          <p:nvPr/>
        </p:nvCxnSpPr>
        <p:spPr>
          <a:xfrm>
            <a:off x="4072293" y="2681446"/>
            <a:ext cx="0" cy="615883"/>
          </a:xfrm>
          <a:prstGeom prst="line">
            <a:avLst/>
          </a:prstGeom>
          <a:ln w="57150">
            <a:solidFill>
              <a:srgbClr val="99AD00"/>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32FC969-0C00-4DC0-97B3-E2BEB07D67FD}"/>
              </a:ext>
            </a:extLst>
          </p:cNvPr>
          <p:cNvSpPr txBox="1"/>
          <p:nvPr/>
        </p:nvSpPr>
        <p:spPr>
          <a:xfrm>
            <a:off x="4276687" y="2801910"/>
            <a:ext cx="2328747" cy="1661993"/>
          </a:xfrm>
          <a:prstGeom prst="rect">
            <a:avLst/>
          </a:prstGeom>
          <a:noFill/>
        </p:spPr>
        <p:txBody>
          <a:bodyPr wrap="square" rtlCol="0">
            <a:spAutoFit/>
          </a:bodyPr>
          <a:lstStyle/>
          <a:p>
            <a:r>
              <a:rPr lang="en-US" sz="1800" b="1" dirty="0" err="1">
                <a:solidFill>
                  <a:srgbClr val="99AD00"/>
                </a:solidFill>
                <a:latin typeface="Encode Sans" panose="020B0604020202020204" charset="0"/>
              </a:rPr>
              <a:t>Matlab</a:t>
            </a:r>
            <a:r>
              <a:rPr lang="en-US" sz="1800" b="1" dirty="0">
                <a:solidFill>
                  <a:srgbClr val="99AD00"/>
                </a:solidFill>
                <a:latin typeface="Encode Sans" panose="020B0604020202020204" charset="0"/>
              </a:rPr>
              <a:t> Simulation &amp; Iterative Improvements</a:t>
            </a:r>
          </a:p>
          <a:p>
            <a:pPr marL="285750" indent="-285750">
              <a:buClr>
                <a:schemeClr val="bg1"/>
              </a:buClr>
              <a:buFont typeface="Arial" panose="020B0604020202020204" pitchFamily="34" charset="0"/>
              <a:buChar char="•"/>
            </a:pPr>
            <a:r>
              <a:rPr lang="en-US" sz="1200" b="1" dirty="0">
                <a:solidFill>
                  <a:schemeClr val="bg1"/>
                </a:solidFill>
                <a:latin typeface="Encode Sans" panose="020B0604020202020204" charset="0"/>
              </a:rPr>
              <a:t>RRT* Collision Check improvements</a:t>
            </a:r>
          </a:p>
          <a:p>
            <a:pPr marL="285750" indent="-285750">
              <a:buClr>
                <a:schemeClr val="bg1"/>
              </a:buClr>
              <a:buFont typeface="Arial" panose="020B0604020202020204" pitchFamily="34" charset="0"/>
              <a:buChar char="•"/>
            </a:pPr>
            <a:r>
              <a:rPr lang="en-US" sz="1200" dirty="0">
                <a:solidFill>
                  <a:schemeClr val="bg1"/>
                </a:solidFill>
                <a:latin typeface="Encode Sans" panose="020B0604020202020204" charset="0"/>
              </a:rPr>
              <a:t>Debugging</a:t>
            </a:r>
          </a:p>
          <a:p>
            <a:endParaRPr lang="en-US" sz="1200" dirty="0">
              <a:solidFill>
                <a:srgbClr val="99AD00"/>
              </a:solidFill>
              <a:latin typeface="Encode Sans" panose="020B0604020202020204" charset="0"/>
            </a:endParaRPr>
          </a:p>
        </p:txBody>
      </p:sp>
      <p:sp>
        <p:nvSpPr>
          <p:cNvPr id="52" name="Oval 51">
            <a:extLst>
              <a:ext uri="{FF2B5EF4-FFF2-40B4-BE49-F238E27FC236}">
                <a16:creationId xmlns:a16="http://schemas.microsoft.com/office/drawing/2014/main" id="{EADED03A-D7D4-4D20-8360-27EFB1303015}"/>
              </a:ext>
            </a:extLst>
          </p:cNvPr>
          <p:cNvSpPr/>
          <p:nvPr/>
        </p:nvSpPr>
        <p:spPr>
          <a:xfrm>
            <a:off x="5387904" y="1472895"/>
            <a:ext cx="320040" cy="320040"/>
          </a:xfrm>
          <a:prstGeom prst="ellipse">
            <a:avLst/>
          </a:prstGeom>
          <a:solidFill>
            <a:srgbClr val="058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0DF297FE-BAFA-436A-9394-B070490A57DD}"/>
              </a:ext>
            </a:extLst>
          </p:cNvPr>
          <p:cNvCxnSpPr>
            <a:cxnSpLocks/>
            <a:stCxn id="52" idx="4"/>
          </p:cNvCxnSpPr>
          <p:nvPr/>
        </p:nvCxnSpPr>
        <p:spPr>
          <a:xfrm>
            <a:off x="5547924" y="1792935"/>
            <a:ext cx="0" cy="859649"/>
          </a:xfrm>
          <a:prstGeom prst="line">
            <a:avLst/>
          </a:prstGeom>
          <a:ln w="57150">
            <a:solidFill>
              <a:srgbClr val="058AFD"/>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DF4193D-61C8-43FF-8D1B-C95B9F547DA2}"/>
              </a:ext>
            </a:extLst>
          </p:cNvPr>
          <p:cNvSpPr txBox="1"/>
          <p:nvPr/>
        </p:nvSpPr>
        <p:spPr>
          <a:xfrm>
            <a:off x="5753219" y="1279088"/>
            <a:ext cx="2704980" cy="1292662"/>
          </a:xfrm>
          <a:prstGeom prst="rect">
            <a:avLst/>
          </a:prstGeom>
          <a:noFill/>
        </p:spPr>
        <p:txBody>
          <a:bodyPr wrap="square" rtlCol="0">
            <a:spAutoFit/>
          </a:bodyPr>
          <a:lstStyle/>
          <a:p>
            <a:r>
              <a:rPr lang="en-US" sz="1800" b="1" dirty="0">
                <a:solidFill>
                  <a:srgbClr val="058AFD"/>
                </a:solidFill>
                <a:latin typeface="Encode Sans" panose="020B0604020202020204" charset="0"/>
              </a:rPr>
              <a:t>Results</a:t>
            </a:r>
          </a:p>
          <a:p>
            <a:pPr marL="285750" indent="-285750">
              <a:buClr>
                <a:schemeClr val="bg1"/>
              </a:buClr>
              <a:buFont typeface="Arial" panose="020B0604020202020204" pitchFamily="34" charset="0"/>
              <a:buChar char="•"/>
            </a:pPr>
            <a:r>
              <a:rPr lang="en-US" sz="1200" b="1" dirty="0">
                <a:solidFill>
                  <a:schemeClr val="bg1"/>
                </a:solidFill>
                <a:latin typeface="Encode Sans" panose="020B0604020202020204" charset="0"/>
              </a:rPr>
              <a:t>~ 99% successful runs </a:t>
            </a:r>
            <a:r>
              <a:rPr lang="en-US" sz="1200" dirty="0">
                <a:solidFill>
                  <a:schemeClr val="bg1"/>
                </a:solidFill>
                <a:latin typeface="Encode Sans" panose="020B0604020202020204" charset="0"/>
              </a:rPr>
              <a:t>without collision</a:t>
            </a:r>
          </a:p>
          <a:p>
            <a:pPr marL="285750" indent="-285750">
              <a:buClr>
                <a:schemeClr val="bg1"/>
              </a:buClr>
              <a:buFont typeface="Arial" panose="020B0604020202020204" pitchFamily="34" charset="0"/>
              <a:buChar char="•"/>
            </a:pPr>
            <a:r>
              <a:rPr lang="en-US" sz="1200" b="1" dirty="0">
                <a:solidFill>
                  <a:schemeClr val="bg1"/>
                </a:solidFill>
                <a:latin typeface="Encode Sans" panose="020B0604020202020204" charset="0"/>
              </a:rPr>
              <a:t>&gt; 90% </a:t>
            </a:r>
            <a:r>
              <a:rPr lang="en-US" sz="1200" dirty="0">
                <a:solidFill>
                  <a:schemeClr val="bg1"/>
                </a:solidFill>
                <a:latin typeface="Encode Sans" panose="020B0604020202020204" charset="0"/>
              </a:rPr>
              <a:t>of </a:t>
            </a:r>
            <a:r>
              <a:rPr lang="en-US" sz="1200" dirty="0" err="1">
                <a:solidFill>
                  <a:schemeClr val="bg1"/>
                </a:solidFill>
                <a:latin typeface="Encode Sans" panose="020B0604020202020204" charset="0"/>
              </a:rPr>
              <a:t>replans</a:t>
            </a:r>
            <a:r>
              <a:rPr lang="en-US" sz="1200" dirty="0">
                <a:solidFill>
                  <a:schemeClr val="bg1"/>
                </a:solidFill>
                <a:latin typeface="Encode Sans" panose="020B0604020202020204" charset="0"/>
              </a:rPr>
              <a:t> within 400ms</a:t>
            </a:r>
          </a:p>
          <a:p>
            <a:pPr marL="285750" indent="-285750">
              <a:buClr>
                <a:schemeClr val="bg1"/>
              </a:buClr>
              <a:buFont typeface="Arial" panose="020B0604020202020204" pitchFamily="34" charset="0"/>
              <a:buChar char="•"/>
            </a:pPr>
            <a:r>
              <a:rPr lang="en-US" sz="1200" b="1" dirty="0" err="1">
                <a:solidFill>
                  <a:schemeClr val="bg1"/>
                </a:solidFill>
                <a:latin typeface="Encode Sans" panose="020B0604020202020204" charset="0"/>
              </a:rPr>
              <a:t>Replan</a:t>
            </a:r>
            <a:r>
              <a:rPr lang="en-US" sz="1200" b="1" dirty="0">
                <a:solidFill>
                  <a:schemeClr val="bg1"/>
                </a:solidFill>
                <a:latin typeface="Encode Sans" panose="020B0604020202020204" charset="0"/>
              </a:rPr>
              <a:t> failures &lt; 0.5%</a:t>
            </a:r>
            <a:endParaRPr lang="en-US" sz="1200" b="1" dirty="0">
              <a:solidFill>
                <a:srgbClr val="FFD102"/>
              </a:solidFill>
              <a:latin typeface="Encode Sans" panose="020B0604020202020204" charset="0"/>
            </a:endParaRPr>
          </a:p>
          <a:p>
            <a:endParaRPr lang="en-US" sz="1200" dirty="0">
              <a:solidFill>
                <a:schemeClr val="bg1"/>
              </a:solidFill>
              <a:latin typeface="Encode Sans" panose="020B0604020202020204" charset="0"/>
            </a:endParaRPr>
          </a:p>
        </p:txBody>
      </p:sp>
      <p:sp>
        <p:nvSpPr>
          <p:cNvPr id="55" name="Oval 54">
            <a:extLst>
              <a:ext uri="{FF2B5EF4-FFF2-40B4-BE49-F238E27FC236}">
                <a16:creationId xmlns:a16="http://schemas.microsoft.com/office/drawing/2014/main" id="{D09346F9-9504-42DD-9481-32315624FBBB}"/>
              </a:ext>
            </a:extLst>
          </p:cNvPr>
          <p:cNvSpPr/>
          <p:nvPr/>
        </p:nvSpPr>
        <p:spPr>
          <a:xfrm>
            <a:off x="6376176" y="3272518"/>
            <a:ext cx="320040" cy="320040"/>
          </a:xfrm>
          <a:prstGeom prst="ellipse">
            <a:avLst/>
          </a:prstGeom>
          <a:solidFill>
            <a:srgbClr val="FE0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5DEFC233-2F2B-4BD0-B0B1-3D51AB203465}"/>
              </a:ext>
            </a:extLst>
          </p:cNvPr>
          <p:cNvCxnSpPr>
            <a:cxnSpLocks/>
            <a:endCxn id="55" idx="0"/>
          </p:cNvCxnSpPr>
          <p:nvPr/>
        </p:nvCxnSpPr>
        <p:spPr>
          <a:xfrm>
            <a:off x="6536196" y="2656635"/>
            <a:ext cx="0" cy="615883"/>
          </a:xfrm>
          <a:prstGeom prst="line">
            <a:avLst/>
          </a:prstGeom>
          <a:ln w="57150">
            <a:solidFill>
              <a:srgbClr val="FE038A"/>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065BC01-7278-4757-BB8F-26B66789FE5D}"/>
              </a:ext>
            </a:extLst>
          </p:cNvPr>
          <p:cNvSpPr txBox="1"/>
          <p:nvPr/>
        </p:nvSpPr>
        <p:spPr>
          <a:xfrm>
            <a:off x="6638453" y="2884710"/>
            <a:ext cx="2233142" cy="1661993"/>
          </a:xfrm>
          <a:prstGeom prst="rect">
            <a:avLst/>
          </a:prstGeom>
          <a:noFill/>
        </p:spPr>
        <p:txBody>
          <a:bodyPr wrap="square" rtlCol="0">
            <a:spAutoFit/>
          </a:bodyPr>
          <a:lstStyle/>
          <a:p>
            <a:r>
              <a:rPr lang="en-US" sz="1800" b="1" dirty="0">
                <a:solidFill>
                  <a:srgbClr val="FE038A"/>
                </a:solidFill>
                <a:latin typeface="Encode Sans" panose="020B0604020202020204" charset="0"/>
              </a:rPr>
              <a:t>Future Work</a:t>
            </a:r>
          </a:p>
          <a:p>
            <a:pPr marL="285750" indent="-285750">
              <a:buClr>
                <a:schemeClr val="bg1"/>
              </a:buClr>
              <a:buFont typeface="Arial" panose="020B0604020202020204" pitchFamily="34" charset="0"/>
              <a:buChar char="•"/>
            </a:pPr>
            <a:r>
              <a:rPr lang="en-US" sz="1200" b="1" dirty="0">
                <a:solidFill>
                  <a:schemeClr val="bg1"/>
                </a:solidFill>
                <a:latin typeface="Encode Sans" panose="020B0604020202020204" charset="0"/>
              </a:rPr>
              <a:t>Use dynamic planning methods</a:t>
            </a:r>
          </a:p>
          <a:p>
            <a:pPr marL="285750" indent="-285750">
              <a:buClr>
                <a:schemeClr val="bg1"/>
              </a:buClr>
              <a:buFont typeface="Arial" panose="020B0604020202020204" pitchFamily="34" charset="0"/>
              <a:buChar char="•"/>
            </a:pPr>
            <a:r>
              <a:rPr lang="en-US" sz="1200" b="1" dirty="0">
                <a:solidFill>
                  <a:schemeClr val="bg1"/>
                </a:solidFill>
                <a:latin typeface="Encode Sans" panose="020B0604020202020204" charset="0"/>
              </a:rPr>
              <a:t>Parallel processing platform for simulation such as ROS</a:t>
            </a:r>
          </a:p>
          <a:p>
            <a:pPr marL="285750" indent="-285750">
              <a:buClr>
                <a:schemeClr val="bg1"/>
              </a:buClr>
              <a:buFont typeface="Arial" panose="020B0604020202020204" pitchFamily="34" charset="0"/>
              <a:buChar char="•"/>
            </a:pPr>
            <a:r>
              <a:rPr lang="en-US" sz="1200" b="1" dirty="0">
                <a:solidFill>
                  <a:schemeClr val="bg1"/>
                </a:solidFill>
                <a:latin typeface="Encode Sans" panose="020B0604020202020204" charset="0"/>
              </a:rPr>
              <a:t>Going beyond the scope</a:t>
            </a:r>
            <a:endParaRPr lang="en-US" sz="1200" b="1" dirty="0">
              <a:solidFill>
                <a:srgbClr val="FE038A"/>
              </a:solidFill>
              <a:latin typeface="Encode Sans" panose="020B0604020202020204" charset="0"/>
            </a:endParaRPr>
          </a:p>
          <a:p>
            <a:endParaRPr lang="en-US" sz="1200" dirty="0">
              <a:solidFill>
                <a:srgbClr val="99AD00"/>
              </a:solidFill>
              <a:latin typeface="Encode Sans" panose="020B0604020202020204" charset="0"/>
            </a:endParaRPr>
          </a:p>
        </p:txBody>
      </p:sp>
    </p:spTree>
    <p:custDataLst>
      <p:tags r:id="rId1"/>
    </p:custDataLst>
    <p:extLst>
      <p:ext uri="{BB962C8B-B14F-4D97-AF65-F5344CB8AC3E}">
        <p14:creationId xmlns:p14="http://schemas.microsoft.com/office/powerpoint/2010/main" val="186689111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down)">
                                      <p:cBhvr>
                                        <p:cTn id="41" dur="500"/>
                                        <p:tgtEl>
                                          <p:spTgt spid="4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up)">
                                      <p:cBhvr>
                                        <p:cTn id="52" dur="500"/>
                                        <p:tgtEl>
                                          <p:spTgt spid="49"/>
                                        </p:tgtEl>
                                      </p:cBhvr>
                                    </p:animEffect>
                                  </p:childTnLst>
                                </p:cTn>
                              </p:par>
                              <p:par>
                                <p:cTn id="53" presetID="22" presetClass="entr" presetSubtype="1"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up)">
                                      <p:cBhvr>
                                        <p:cTn id="55" dur="500"/>
                                        <p:tgtEl>
                                          <p:spTgt spid="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down)">
                                      <p:cBhvr>
                                        <p:cTn id="66" dur="500"/>
                                        <p:tgtEl>
                                          <p:spTgt spid="52"/>
                                        </p:tgtEl>
                                      </p:cBhvr>
                                    </p:animEffect>
                                  </p:childTnLst>
                                </p:cTn>
                              </p:par>
                              <p:par>
                                <p:cTn id="67" presetID="22" presetClass="entr" presetSubtype="4"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down)">
                                      <p:cBhvr>
                                        <p:cTn id="69" dur="500"/>
                                        <p:tgtEl>
                                          <p:spTgt spid="5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up)">
                                      <p:cBhvr>
                                        <p:cTn id="77" dur="500"/>
                                        <p:tgtEl>
                                          <p:spTgt spid="26"/>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up)">
                                      <p:cBhvr>
                                        <p:cTn id="80" dur="500"/>
                                        <p:tgtEl>
                                          <p:spTgt spid="55"/>
                                        </p:tgtEl>
                                      </p:cBhvr>
                                    </p:animEffect>
                                  </p:childTnLst>
                                </p:cTn>
                              </p:par>
                              <p:par>
                                <p:cTn id="81" presetID="22" presetClass="entr" presetSubtype="1"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up)">
                                      <p:cBhvr>
                                        <p:cTn id="83" dur="500"/>
                                        <p:tgtEl>
                                          <p:spTgt spid="5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34" grpId="0"/>
      <p:bldP spid="35" grpId="0" animBg="1"/>
      <p:bldP spid="37" grpId="0"/>
      <p:bldP spid="46" grpId="0" animBg="1"/>
      <p:bldP spid="48" grpId="0"/>
      <p:bldP spid="49" grpId="0" animBg="1"/>
      <p:bldP spid="51" grpId="0"/>
      <p:bldP spid="52" grpId="0" animBg="1"/>
      <p:bldP spid="54" grpId="0"/>
      <p:bldP spid="55" grpId="0" animBg="1"/>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a:spLocks noGrp="1"/>
          </p:cNvSpPr>
          <p:nvPr>
            <p:ph type="sldNum" idx="12"/>
          </p:nvPr>
        </p:nvSpPr>
        <p:spPr>
          <a:xfrm>
            <a:off x="4023300" y="4593850"/>
            <a:ext cx="1097400" cy="5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318" name="Google Shape;318;p36"/>
          <p:cNvSpPr txBox="1">
            <a:spLocks noGrp="1"/>
          </p:cNvSpPr>
          <p:nvPr>
            <p:ph type="ctrTitle" idx="4294967295"/>
          </p:nvPr>
        </p:nvSpPr>
        <p:spPr>
          <a:xfrm>
            <a:off x="2061634" y="948350"/>
            <a:ext cx="5020733"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F55C21"/>
                </a:solidFill>
              </a:rPr>
              <a:t>THANK </a:t>
            </a:r>
            <a:r>
              <a:rPr lang="en-US" sz="6000" dirty="0">
                <a:solidFill>
                  <a:srgbClr val="F55C21"/>
                </a:solidFill>
              </a:rPr>
              <a:t>YOU</a:t>
            </a:r>
            <a:r>
              <a:rPr lang="en" sz="6000" dirty="0">
                <a:solidFill>
                  <a:srgbClr val="F55C21"/>
                </a:solidFill>
              </a:rPr>
              <a:t>!</a:t>
            </a:r>
            <a:endParaRPr sz="6000" dirty="0">
              <a:solidFill>
                <a:srgbClr val="F55C21"/>
              </a:solidFill>
            </a:endParaRPr>
          </a:p>
        </p:txBody>
      </p:sp>
      <p:sp>
        <p:nvSpPr>
          <p:cNvPr id="319" name="Google Shape;319;p36"/>
          <p:cNvSpPr txBox="1">
            <a:spLocks noGrp="1"/>
          </p:cNvSpPr>
          <p:nvPr>
            <p:ph type="subTitle" idx="4294967295"/>
          </p:nvPr>
        </p:nvSpPr>
        <p:spPr>
          <a:xfrm>
            <a:off x="3527100" y="2363927"/>
            <a:ext cx="2603350" cy="67142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Any Questions?</a:t>
            </a:r>
            <a:endParaRPr dirty="0">
              <a:solidFill>
                <a:srgbClr val="FFFFFF"/>
              </a:solidFill>
            </a:endParaRPr>
          </a:p>
        </p:txBody>
      </p:sp>
      <p:cxnSp>
        <p:nvCxnSpPr>
          <p:cNvPr id="5" name="Google Shape;249;p28">
            <a:extLst>
              <a:ext uri="{FF2B5EF4-FFF2-40B4-BE49-F238E27FC236}">
                <a16:creationId xmlns:a16="http://schemas.microsoft.com/office/drawing/2014/main" id="{5EC46F9A-1F49-427E-84CB-440398C8DBBF}"/>
              </a:ext>
            </a:extLst>
          </p:cNvPr>
          <p:cNvCxnSpPr/>
          <p:nvPr/>
        </p:nvCxnSpPr>
        <p:spPr>
          <a:xfrm>
            <a:off x="3527100" y="2284209"/>
            <a:ext cx="2089800" cy="0"/>
          </a:xfrm>
          <a:prstGeom prst="straightConnector1">
            <a:avLst/>
          </a:prstGeom>
          <a:noFill/>
          <a:ln w="19050" cap="flat" cmpd="sng">
            <a:solidFill>
              <a:srgbClr val="BA3B21"/>
            </a:solidFill>
            <a:prstDash val="solid"/>
            <a:round/>
            <a:headEnd type="diamond" w="med" len="med"/>
            <a:tailEnd type="diamond" w="med" len="med"/>
          </a:ln>
        </p:spPr>
      </p:cxnSp>
    </p:spTree>
    <p:extLst>
      <p:ext uri="{BB962C8B-B14F-4D97-AF65-F5344CB8AC3E}">
        <p14:creationId xmlns:p14="http://schemas.microsoft.com/office/powerpoint/2010/main" val="1916788460"/>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ECD20-52BC-47DE-A2CB-5F855412E894}"/>
              </a:ext>
            </a:extLst>
          </p:cNvPr>
          <p:cNvSpPr>
            <a:spLocks noGrp="1"/>
          </p:cNvSpPr>
          <p:nvPr>
            <p:ph type="title"/>
          </p:nvPr>
        </p:nvSpPr>
        <p:spPr/>
        <p:txBody>
          <a:bodyPr/>
          <a:lstStyle/>
          <a:p>
            <a:r>
              <a:rPr lang="en-US" dirty="0"/>
              <a:t>RRT vs RRT*</a:t>
            </a:r>
          </a:p>
        </p:txBody>
      </p:sp>
      <p:sp>
        <p:nvSpPr>
          <p:cNvPr id="2" name="Slide Number Placeholder 1">
            <a:extLst>
              <a:ext uri="{FF2B5EF4-FFF2-40B4-BE49-F238E27FC236}">
                <a16:creationId xmlns:a16="http://schemas.microsoft.com/office/drawing/2014/main" id="{FAFF0617-1FFC-43D0-836B-F1971F4CE88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6" name="Picture 5">
            <a:extLst>
              <a:ext uri="{FF2B5EF4-FFF2-40B4-BE49-F238E27FC236}">
                <a16:creationId xmlns:a16="http://schemas.microsoft.com/office/drawing/2014/main" id="{4AB98463-4F67-4FE1-9E0D-5D8F367F27D8}"/>
              </a:ext>
            </a:extLst>
          </p:cNvPr>
          <p:cNvPicPr/>
          <p:nvPr/>
        </p:nvPicPr>
        <p:blipFill>
          <a:blip r:embed="rId2">
            <a:extLst>
              <a:ext uri="{28A0092B-C50C-407E-A947-70E740481C1C}">
                <a14:useLocalDpi xmlns:a14="http://schemas.microsoft.com/office/drawing/2010/main" val="0"/>
              </a:ext>
            </a:extLst>
          </a:blip>
          <a:stretch>
            <a:fillRect/>
          </a:stretch>
        </p:blipFill>
        <p:spPr>
          <a:xfrm>
            <a:off x="1952683" y="1181735"/>
            <a:ext cx="5072380" cy="2780030"/>
          </a:xfrm>
          <a:prstGeom prst="rect">
            <a:avLst/>
          </a:prstGeom>
        </p:spPr>
      </p:pic>
    </p:spTree>
    <p:extLst>
      <p:ext uri="{BB962C8B-B14F-4D97-AF65-F5344CB8AC3E}">
        <p14:creationId xmlns:p14="http://schemas.microsoft.com/office/powerpoint/2010/main" val="2075185556"/>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A8C7-E298-4439-A618-23C537996233}"/>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1D62FFFB-35F1-441C-992C-1C1F946EFA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grpSp>
        <p:nvGrpSpPr>
          <p:cNvPr id="11" name="Group 10">
            <a:extLst>
              <a:ext uri="{FF2B5EF4-FFF2-40B4-BE49-F238E27FC236}">
                <a16:creationId xmlns:a16="http://schemas.microsoft.com/office/drawing/2014/main" id="{B6E70161-F8DB-4335-98EA-F936A6D349E5}"/>
              </a:ext>
            </a:extLst>
          </p:cNvPr>
          <p:cNvGrpSpPr/>
          <p:nvPr/>
        </p:nvGrpSpPr>
        <p:grpSpPr>
          <a:xfrm>
            <a:off x="1579419" y="957947"/>
            <a:ext cx="5440219" cy="1662545"/>
            <a:chOff x="1939636" y="1727200"/>
            <a:chExt cx="5440219" cy="1662545"/>
          </a:xfrm>
        </p:grpSpPr>
        <p:sp>
          <p:nvSpPr>
            <p:cNvPr id="10" name="Rectangle: Rounded Corners 9">
              <a:extLst>
                <a:ext uri="{FF2B5EF4-FFF2-40B4-BE49-F238E27FC236}">
                  <a16:creationId xmlns:a16="http://schemas.microsoft.com/office/drawing/2014/main" id="{42271F91-17BD-4A05-8804-96D224A84C19}"/>
                </a:ext>
              </a:extLst>
            </p:cNvPr>
            <p:cNvSpPr/>
            <p:nvPr/>
          </p:nvSpPr>
          <p:spPr>
            <a:xfrm>
              <a:off x="1939636" y="1727200"/>
              <a:ext cx="5440219" cy="166254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7CCDAAF-3786-415C-BA33-9ADF353F4441}"/>
                </a:ext>
              </a:extLst>
            </p:cNvPr>
            <p:cNvPicPr>
              <a:picLocks noChangeAspect="1"/>
            </p:cNvPicPr>
            <p:nvPr/>
          </p:nvPicPr>
          <p:blipFill>
            <a:blip r:embed="rId2"/>
            <a:stretch>
              <a:fillRect/>
            </a:stretch>
          </p:blipFill>
          <p:spPr>
            <a:xfrm>
              <a:off x="2252271" y="1879794"/>
              <a:ext cx="4639458" cy="1383912"/>
            </a:xfrm>
            <a:prstGeom prst="rect">
              <a:avLst/>
            </a:prstGeom>
          </p:spPr>
        </p:pic>
      </p:grpSp>
      <p:grpSp>
        <p:nvGrpSpPr>
          <p:cNvPr id="12" name="Group 11">
            <a:extLst>
              <a:ext uri="{FF2B5EF4-FFF2-40B4-BE49-F238E27FC236}">
                <a16:creationId xmlns:a16="http://schemas.microsoft.com/office/drawing/2014/main" id="{C4F303E8-BED5-46FB-BDE8-D83B17238647}"/>
              </a:ext>
            </a:extLst>
          </p:cNvPr>
          <p:cNvGrpSpPr/>
          <p:nvPr/>
        </p:nvGrpSpPr>
        <p:grpSpPr>
          <a:xfrm>
            <a:off x="1577990" y="2662625"/>
            <a:ext cx="5440219" cy="1907518"/>
            <a:chOff x="1477818" y="2379134"/>
            <a:chExt cx="5865091" cy="2056492"/>
          </a:xfrm>
        </p:grpSpPr>
        <p:sp>
          <p:nvSpPr>
            <p:cNvPr id="13" name="Rectangle: Rounded Corners 12">
              <a:extLst>
                <a:ext uri="{FF2B5EF4-FFF2-40B4-BE49-F238E27FC236}">
                  <a16:creationId xmlns:a16="http://schemas.microsoft.com/office/drawing/2014/main" id="{EE7AD9F6-8CB7-4385-AEA0-6DA312B5CFA3}"/>
                </a:ext>
              </a:extLst>
            </p:cNvPr>
            <p:cNvSpPr/>
            <p:nvPr/>
          </p:nvSpPr>
          <p:spPr>
            <a:xfrm>
              <a:off x="1477818" y="2379134"/>
              <a:ext cx="5865091" cy="20564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2636AAB0-04DA-4AB9-AD99-200F012F79DD}"/>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0218" y="2718717"/>
              <a:ext cx="1684020" cy="1597025"/>
            </a:xfrm>
            <a:prstGeom prst="rect">
              <a:avLst/>
            </a:prstGeom>
            <a:noFill/>
          </p:spPr>
        </p:pic>
        <p:pic>
          <p:nvPicPr>
            <p:cNvPr id="15" name="Picture 14">
              <a:extLst>
                <a:ext uri="{FF2B5EF4-FFF2-40B4-BE49-F238E27FC236}">
                  <a16:creationId xmlns:a16="http://schemas.microsoft.com/office/drawing/2014/main" id="{D09D7D1D-613F-4911-B0FA-090CA28F2BC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375" y="2718719"/>
              <a:ext cx="1637665" cy="1552575"/>
            </a:xfrm>
            <a:prstGeom prst="rect">
              <a:avLst/>
            </a:prstGeom>
            <a:noFill/>
          </p:spPr>
        </p:pic>
        <p:pic>
          <p:nvPicPr>
            <p:cNvPr id="16" name="Picture 15">
              <a:extLst>
                <a:ext uri="{FF2B5EF4-FFF2-40B4-BE49-F238E27FC236}">
                  <a16:creationId xmlns:a16="http://schemas.microsoft.com/office/drawing/2014/main" id="{05F2F6A6-2396-44AF-B233-024984261C7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1649" y="2718717"/>
              <a:ext cx="1591310" cy="1508760"/>
            </a:xfrm>
            <a:prstGeom prst="rect">
              <a:avLst/>
            </a:prstGeom>
            <a:noFill/>
          </p:spPr>
        </p:pic>
      </p:grpSp>
    </p:spTree>
    <p:extLst>
      <p:ext uri="{BB962C8B-B14F-4D97-AF65-F5344CB8AC3E}">
        <p14:creationId xmlns:p14="http://schemas.microsoft.com/office/powerpoint/2010/main" val="2907337045"/>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492B-2E15-47B0-B391-8531941E768A}"/>
              </a:ext>
            </a:extLst>
          </p:cNvPr>
          <p:cNvSpPr>
            <a:spLocks noGrp="1"/>
          </p:cNvSpPr>
          <p:nvPr>
            <p:ph type="title"/>
          </p:nvPr>
        </p:nvSpPr>
        <p:spPr/>
        <p:txBody>
          <a:bodyPr/>
          <a:lstStyle/>
          <a:p>
            <a:r>
              <a:rPr lang="en-US" dirty="0"/>
              <a:t>Collision Analysis</a:t>
            </a:r>
          </a:p>
        </p:txBody>
      </p:sp>
      <p:sp>
        <p:nvSpPr>
          <p:cNvPr id="3" name="Text Placeholder 2">
            <a:extLst>
              <a:ext uri="{FF2B5EF4-FFF2-40B4-BE49-F238E27FC236}">
                <a16:creationId xmlns:a16="http://schemas.microsoft.com/office/drawing/2014/main" id="{36461820-FAE4-4A31-B43C-60EA8E05365A}"/>
              </a:ext>
            </a:extLst>
          </p:cNvPr>
          <p:cNvSpPr>
            <a:spLocks noGrp="1"/>
          </p:cNvSpPr>
          <p:nvPr>
            <p:ph type="body" idx="1"/>
          </p:nvPr>
        </p:nvSpPr>
        <p:spPr>
          <a:xfrm>
            <a:off x="220802" y="1151503"/>
            <a:ext cx="4186798" cy="3108300"/>
          </a:xfrm>
        </p:spPr>
        <p:txBody>
          <a:bodyPr/>
          <a:lstStyle/>
          <a:p>
            <a:r>
              <a:rPr lang="en-US" b="1" dirty="0"/>
              <a:t>Due to consecutive </a:t>
            </a:r>
            <a:r>
              <a:rPr lang="en-US" b="1" dirty="0" err="1"/>
              <a:t>replan</a:t>
            </a:r>
            <a:r>
              <a:rPr lang="en-US" b="1" dirty="0"/>
              <a:t> failures</a:t>
            </a:r>
          </a:p>
          <a:p>
            <a:pPr marL="101600" indent="0">
              <a:buNone/>
            </a:pPr>
            <a:r>
              <a:rPr lang="en-US" dirty="0"/>
              <a:t>Solution</a:t>
            </a:r>
          </a:p>
          <a:p>
            <a:pPr marL="101600" indent="0">
              <a:buNone/>
            </a:pPr>
            <a:r>
              <a:rPr lang="en-US" sz="1400" dirty="0"/>
              <a:t>A safety strategy such as stop and wait, backtracking or another safety path can be employed to reduce the occurrence of collision due to </a:t>
            </a:r>
            <a:r>
              <a:rPr lang="en-US" sz="1400" dirty="0" err="1"/>
              <a:t>replan</a:t>
            </a:r>
            <a:r>
              <a:rPr lang="en-US" sz="1400" dirty="0"/>
              <a:t> failure. Alternatively, increasing the detection range and safety threshold to trigger a </a:t>
            </a:r>
            <a:r>
              <a:rPr lang="en-US" sz="1400" dirty="0" err="1"/>
              <a:t>replan</a:t>
            </a:r>
            <a:r>
              <a:rPr lang="en-US" sz="1400" dirty="0"/>
              <a:t> event will allow for more opportunities for </a:t>
            </a:r>
            <a:r>
              <a:rPr lang="en-US" sz="1400" dirty="0" err="1"/>
              <a:t>replan</a:t>
            </a:r>
            <a:r>
              <a:rPr lang="en-US" sz="1400" dirty="0"/>
              <a:t>, mitigating the issue of </a:t>
            </a:r>
            <a:r>
              <a:rPr lang="en-US" sz="1400" dirty="0" err="1"/>
              <a:t>replan</a:t>
            </a:r>
            <a:r>
              <a:rPr lang="en-US" sz="1400" dirty="0"/>
              <a:t> failure. </a:t>
            </a:r>
          </a:p>
        </p:txBody>
      </p:sp>
      <p:sp>
        <p:nvSpPr>
          <p:cNvPr id="4" name="Text Placeholder 3">
            <a:extLst>
              <a:ext uri="{FF2B5EF4-FFF2-40B4-BE49-F238E27FC236}">
                <a16:creationId xmlns:a16="http://schemas.microsoft.com/office/drawing/2014/main" id="{8EDBF02F-0835-4BCF-ADCE-A9797D734459}"/>
              </a:ext>
            </a:extLst>
          </p:cNvPr>
          <p:cNvSpPr>
            <a:spLocks noGrp="1"/>
          </p:cNvSpPr>
          <p:nvPr>
            <p:ph type="body" idx="2"/>
          </p:nvPr>
        </p:nvSpPr>
        <p:spPr>
          <a:xfrm>
            <a:off x="4572000" y="1151503"/>
            <a:ext cx="4351198" cy="3108300"/>
          </a:xfrm>
        </p:spPr>
        <p:txBody>
          <a:bodyPr/>
          <a:lstStyle/>
          <a:p>
            <a:r>
              <a:rPr lang="en-US" b="1" dirty="0"/>
              <a:t>Abrupt change </a:t>
            </a:r>
            <a:r>
              <a:rPr lang="en-US" dirty="0"/>
              <a:t>in direction of the obstacle velocity towards the robot when the robot and obstacle are in </a:t>
            </a:r>
            <a:r>
              <a:rPr lang="en-US" b="1" dirty="0"/>
              <a:t>relatively close proximity of each other. </a:t>
            </a:r>
          </a:p>
          <a:p>
            <a:pPr marL="101600" indent="0">
              <a:buNone/>
            </a:pPr>
            <a:r>
              <a:rPr lang="en-US" dirty="0"/>
              <a:t>Solution</a:t>
            </a:r>
          </a:p>
          <a:p>
            <a:pPr marL="101600" indent="0">
              <a:buNone/>
            </a:pPr>
            <a:r>
              <a:rPr lang="en-US" sz="1600" dirty="0"/>
              <a:t>Increase space time volume representation and detection range. Allowing a change of speed also helps</a:t>
            </a:r>
          </a:p>
        </p:txBody>
      </p:sp>
      <p:sp>
        <p:nvSpPr>
          <p:cNvPr id="5" name="Slide Number Placeholder 4">
            <a:extLst>
              <a:ext uri="{FF2B5EF4-FFF2-40B4-BE49-F238E27FC236}">
                <a16:creationId xmlns:a16="http://schemas.microsoft.com/office/drawing/2014/main" id="{0A7C8F8C-FB7D-414D-98E6-0AFFD2366DB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293754701"/>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9967-2258-4B0F-81D3-A753C6EF3FC3}"/>
              </a:ext>
            </a:extLst>
          </p:cNvPr>
          <p:cNvSpPr>
            <a:spLocks noGrp="1"/>
          </p:cNvSpPr>
          <p:nvPr>
            <p:ph type="title"/>
          </p:nvPr>
        </p:nvSpPr>
        <p:spPr/>
        <p:txBody>
          <a:bodyPr/>
          <a:lstStyle/>
          <a:p>
            <a:r>
              <a:rPr lang="en-US" dirty="0"/>
              <a:t>Discussion points</a:t>
            </a:r>
          </a:p>
        </p:txBody>
      </p:sp>
      <p:sp>
        <p:nvSpPr>
          <p:cNvPr id="3" name="Text Placeholder 2">
            <a:extLst>
              <a:ext uri="{FF2B5EF4-FFF2-40B4-BE49-F238E27FC236}">
                <a16:creationId xmlns:a16="http://schemas.microsoft.com/office/drawing/2014/main" id="{1775F17B-2141-4DF6-8EE5-8FA3A861B094}"/>
              </a:ext>
            </a:extLst>
          </p:cNvPr>
          <p:cNvSpPr>
            <a:spLocks noGrp="1"/>
          </p:cNvSpPr>
          <p:nvPr>
            <p:ph type="body" idx="1"/>
          </p:nvPr>
        </p:nvSpPr>
        <p:spPr/>
        <p:txBody>
          <a:bodyPr/>
          <a:lstStyle/>
          <a:p>
            <a:pPr marL="101600" indent="0">
              <a:buNone/>
            </a:pPr>
            <a:r>
              <a:rPr lang="en-US" dirty="0"/>
              <a:t>1. </a:t>
            </a:r>
          </a:p>
        </p:txBody>
      </p:sp>
      <p:sp>
        <p:nvSpPr>
          <p:cNvPr id="5" name="Slide Number Placeholder 4">
            <a:extLst>
              <a:ext uri="{FF2B5EF4-FFF2-40B4-BE49-F238E27FC236}">
                <a16:creationId xmlns:a16="http://schemas.microsoft.com/office/drawing/2014/main" id="{D5F3AEFA-0D8E-48CA-9890-1FC4A2A7C16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670786108"/>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549600" y="361375"/>
            <a:ext cx="7497000" cy="54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Motivation</a:t>
            </a:r>
            <a:endParaRPr dirty="0"/>
          </a:p>
        </p:txBody>
      </p:sp>
      <p:sp>
        <p:nvSpPr>
          <p:cNvPr id="115" name="Google Shape;115;p14"/>
          <p:cNvSpPr txBox="1">
            <a:spLocks noGrp="1"/>
          </p:cNvSpPr>
          <p:nvPr>
            <p:ph type="sldNum" idx="12"/>
          </p:nvPr>
        </p:nvSpPr>
        <p:spPr>
          <a:xfrm>
            <a:off x="8046600" y="4593850"/>
            <a:ext cx="1097400" cy="5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1" name="Text Placeholder 5">
            <a:extLst>
              <a:ext uri="{FF2B5EF4-FFF2-40B4-BE49-F238E27FC236}">
                <a16:creationId xmlns:a16="http://schemas.microsoft.com/office/drawing/2014/main" id="{5D2CF951-7AE0-43FF-8B1B-D57C1E1E7081}"/>
              </a:ext>
            </a:extLst>
          </p:cNvPr>
          <p:cNvSpPr>
            <a:spLocks noGrp="1"/>
          </p:cNvSpPr>
          <p:nvPr>
            <p:ph type="body" idx="1"/>
          </p:nvPr>
        </p:nvSpPr>
        <p:spPr>
          <a:xfrm>
            <a:off x="397933" y="1171712"/>
            <a:ext cx="8288867" cy="3161400"/>
          </a:xfrm>
        </p:spPr>
        <p:txBody>
          <a:bodyPr/>
          <a:lstStyle/>
          <a:p>
            <a:pPr>
              <a:buFont typeface="+mj-lt"/>
              <a:buAutoNum type="arabicPeriod"/>
            </a:pPr>
            <a:r>
              <a:rPr lang="en-US" dirty="0"/>
              <a:t>Majority of path planning algorithms are not applicable in changing and unknown environments</a:t>
            </a:r>
            <a:endParaRPr lang="en-SG" dirty="0"/>
          </a:p>
          <a:p>
            <a:pPr>
              <a:buFont typeface="+mj-lt"/>
              <a:buAutoNum type="arabicPeriod"/>
            </a:pPr>
            <a:r>
              <a:rPr lang="en-US" dirty="0"/>
              <a:t>Most path planning algorithm research mainly concentrate only on 2-D  configuration spaces</a:t>
            </a:r>
          </a:p>
          <a:p>
            <a:pPr>
              <a:buFont typeface="+mj-lt"/>
              <a:buAutoNum type="arabicPeriod"/>
            </a:pPr>
            <a:r>
              <a:rPr lang="en-US" dirty="0"/>
              <a:t>3-D dynamic path </a:t>
            </a:r>
            <a:r>
              <a:rPr lang="en-US" dirty="0" err="1"/>
              <a:t>replanning</a:t>
            </a:r>
            <a:r>
              <a:rPr lang="en-US" dirty="0"/>
              <a:t> implementation onto UAV opens huge opportunities</a:t>
            </a:r>
          </a:p>
        </p:txBody>
      </p:sp>
    </p:spTree>
    <p:extLst>
      <p:ext uri="{BB962C8B-B14F-4D97-AF65-F5344CB8AC3E}">
        <p14:creationId xmlns:p14="http://schemas.microsoft.com/office/powerpoint/2010/main" val="1257188431"/>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2080C6-C969-4ADE-9F03-48377F8FBDAE}"/>
              </a:ext>
            </a:extLst>
          </p:cNvPr>
          <p:cNvSpPr>
            <a:spLocks noGrp="1"/>
          </p:cNvSpPr>
          <p:nvPr>
            <p:ph type="body" idx="1"/>
          </p:nvPr>
        </p:nvSpPr>
        <p:spPr>
          <a:xfrm>
            <a:off x="549599" y="1181674"/>
            <a:ext cx="7332868" cy="773507"/>
          </a:xfrm>
        </p:spPr>
        <p:txBody>
          <a:bodyPr/>
          <a:lstStyle/>
          <a:p>
            <a:r>
              <a:rPr lang="en-US" sz="1600" dirty="0"/>
              <a:t>To develop an effective and efficient dynamic path </a:t>
            </a:r>
            <a:r>
              <a:rPr lang="en-US" sz="1600" dirty="0" err="1"/>
              <a:t>replanning</a:t>
            </a:r>
            <a:r>
              <a:rPr lang="en-US" sz="1600" dirty="0"/>
              <a:t> algorithm in a 3-D environment with both static and dynamic moving obstacles.</a:t>
            </a:r>
          </a:p>
          <a:p>
            <a:endParaRPr lang="en-US" sz="1400" dirty="0"/>
          </a:p>
          <a:p>
            <a:endParaRPr lang="en-US" dirty="0"/>
          </a:p>
        </p:txBody>
      </p:sp>
      <p:sp>
        <p:nvSpPr>
          <p:cNvPr id="5" name="Slide Number Placeholder 4">
            <a:extLst>
              <a:ext uri="{FF2B5EF4-FFF2-40B4-BE49-F238E27FC236}">
                <a16:creationId xmlns:a16="http://schemas.microsoft.com/office/drawing/2014/main" id="{DD1D803E-DFA4-4ED3-9AA9-251C9F23798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
        <p:nvSpPr>
          <p:cNvPr id="6" name="Title 4">
            <a:extLst>
              <a:ext uri="{FF2B5EF4-FFF2-40B4-BE49-F238E27FC236}">
                <a16:creationId xmlns:a16="http://schemas.microsoft.com/office/drawing/2014/main" id="{52F5A1C5-AF69-4605-B38F-09C91FFBC2F1}"/>
              </a:ext>
            </a:extLst>
          </p:cNvPr>
          <p:cNvSpPr>
            <a:spLocks noGrp="1"/>
          </p:cNvSpPr>
          <p:nvPr>
            <p:ph type="title"/>
          </p:nvPr>
        </p:nvSpPr>
        <p:spPr>
          <a:xfrm>
            <a:off x="549275" y="361950"/>
            <a:ext cx="7497763" cy="549275"/>
          </a:xfrm>
        </p:spPr>
        <p:txBody>
          <a:bodyPr/>
          <a:lstStyle/>
          <a:p>
            <a:r>
              <a:rPr lang="en-US" dirty="0"/>
              <a:t>Project Objective &amp; Scope</a:t>
            </a:r>
          </a:p>
        </p:txBody>
      </p:sp>
      <p:sp>
        <p:nvSpPr>
          <p:cNvPr id="7" name="Google Shape;257;p29">
            <a:extLst>
              <a:ext uri="{FF2B5EF4-FFF2-40B4-BE49-F238E27FC236}">
                <a16:creationId xmlns:a16="http://schemas.microsoft.com/office/drawing/2014/main" id="{A20E7B55-1BBE-4C46-9AF9-89DD89F04541}"/>
              </a:ext>
            </a:extLst>
          </p:cNvPr>
          <p:cNvSpPr/>
          <p:nvPr/>
        </p:nvSpPr>
        <p:spPr>
          <a:xfrm>
            <a:off x="1206093" y="2235824"/>
            <a:ext cx="1417748" cy="685174"/>
          </a:xfrm>
          <a:prstGeom prst="rect">
            <a:avLst/>
          </a:prstGeom>
          <a:noFill/>
          <a:ln w="19050" cap="flat" cmpd="sng">
            <a:solidFill>
              <a:srgbClr val="BA3B21"/>
            </a:solidFill>
            <a:prstDash val="solid"/>
            <a:miter lim="8000"/>
            <a:headEnd type="none" w="sm" len="sm"/>
            <a:tailEnd type="none" w="sm" len="sm"/>
          </a:ln>
        </p:spPr>
        <p:txBody>
          <a:bodyPr spcFirstLastPara="1" wrap="square" lIns="91425" tIns="91425" rIns="91425" bIns="91425" anchor="ctr" anchorCtr="0">
            <a:noAutofit/>
          </a:bodyPr>
          <a:lstStyle/>
          <a:p>
            <a:pPr lvl="0" algn="ctr"/>
            <a:r>
              <a:rPr lang="en-US" sz="1600" dirty="0">
                <a:solidFill>
                  <a:srgbClr val="FFFFFF"/>
                </a:solidFill>
                <a:latin typeface="Encode Sans ExtraLight"/>
                <a:ea typeface="Encode Sans ExtraLight"/>
                <a:cs typeface="Encode Sans ExtraLight"/>
                <a:sym typeface="Encode Sans ExtraLight"/>
              </a:rPr>
              <a:t>Literature Review </a:t>
            </a:r>
            <a:endParaRPr sz="1600" dirty="0">
              <a:solidFill>
                <a:srgbClr val="FFFFFF"/>
              </a:solidFill>
              <a:latin typeface="Encode Sans ExtraLight"/>
              <a:ea typeface="Encode Sans ExtraLight"/>
              <a:cs typeface="Encode Sans ExtraLight"/>
              <a:sym typeface="Encode Sans ExtraLight"/>
            </a:endParaRPr>
          </a:p>
        </p:txBody>
      </p:sp>
      <p:sp>
        <p:nvSpPr>
          <p:cNvPr id="8" name="Google Shape;258;p29">
            <a:extLst>
              <a:ext uri="{FF2B5EF4-FFF2-40B4-BE49-F238E27FC236}">
                <a16:creationId xmlns:a16="http://schemas.microsoft.com/office/drawing/2014/main" id="{87C0F531-BD5C-4A35-B558-62594E8356ED}"/>
              </a:ext>
            </a:extLst>
          </p:cNvPr>
          <p:cNvSpPr/>
          <p:nvPr/>
        </p:nvSpPr>
        <p:spPr>
          <a:xfrm>
            <a:off x="6072113" y="2235826"/>
            <a:ext cx="1417748" cy="685174"/>
          </a:xfrm>
          <a:prstGeom prst="rect">
            <a:avLst/>
          </a:prstGeom>
          <a:noFill/>
          <a:ln w="19050" cap="flat" cmpd="sng">
            <a:solidFill>
              <a:srgbClr val="BA3B2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Encode Sans ExtraLight"/>
                <a:ea typeface="Encode Sans ExtraLight"/>
                <a:cs typeface="Encode Sans ExtraLight"/>
                <a:sym typeface="Encode Sans ExtraLight"/>
              </a:rPr>
              <a:t>3-D Development</a:t>
            </a:r>
            <a:endParaRPr sz="1600" dirty="0">
              <a:solidFill>
                <a:srgbClr val="FFFFFF"/>
              </a:solidFill>
              <a:latin typeface="Encode Sans ExtraLight"/>
              <a:ea typeface="Encode Sans ExtraLight"/>
              <a:cs typeface="Encode Sans ExtraLight"/>
              <a:sym typeface="Encode Sans ExtraLight"/>
            </a:endParaRPr>
          </a:p>
        </p:txBody>
      </p:sp>
      <p:sp>
        <p:nvSpPr>
          <p:cNvPr id="9" name="Google Shape;259;p29">
            <a:extLst>
              <a:ext uri="{FF2B5EF4-FFF2-40B4-BE49-F238E27FC236}">
                <a16:creationId xmlns:a16="http://schemas.microsoft.com/office/drawing/2014/main" id="{A2A7F155-BADD-47E9-A361-CB212ECA171C}"/>
              </a:ext>
            </a:extLst>
          </p:cNvPr>
          <p:cNvSpPr/>
          <p:nvPr/>
        </p:nvSpPr>
        <p:spPr>
          <a:xfrm>
            <a:off x="3489842" y="2235827"/>
            <a:ext cx="1417748" cy="685174"/>
          </a:xfrm>
          <a:prstGeom prst="rect">
            <a:avLst/>
          </a:prstGeom>
          <a:noFill/>
          <a:ln w="19050" cap="flat" cmpd="sng">
            <a:solidFill>
              <a:srgbClr val="BA3B21"/>
            </a:solidFill>
            <a:prstDash val="solid"/>
            <a:miter lim="8000"/>
            <a:headEnd type="none" w="sm" len="sm"/>
            <a:tailEnd type="none" w="sm" len="sm"/>
          </a:ln>
        </p:spPr>
        <p:txBody>
          <a:bodyPr spcFirstLastPara="1" wrap="square" lIns="91425" tIns="91425" rIns="91425" bIns="91425" anchor="ctr" anchorCtr="0">
            <a:noAutofit/>
          </a:bodyPr>
          <a:lstStyle/>
          <a:p>
            <a:pPr lvl="0" algn="ctr"/>
            <a:r>
              <a:rPr lang="en-US" sz="1600">
                <a:solidFill>
                  <a:srgbClr val="FFFFFF"/>
                </a:solidFill>
                <a:latin typeface="Encode Sans ExtraLight"/>
                <a:ea typeface="Encode Sans ExtraLight"/>
                <a:cs typeface="Encode Sans ExtraLight"/>
                <a:sym typeface="Encode Sans ExtraLight"/>
              </a:rPr>
              <a:t>2-D Development </a:t>
            </a:r>
            <a:endParaRPr sz="1600" dirty="0">
              <a:solidFill>
                <a:srgbClr val="FFFFFF"/>
              </a:solidFill>
              <a:latin typeface="Encode Sans ExtraLight"/>
              <a:ea typeface="Encode Sans ExtraLight"/>
              <a:cs typeface="Encode Sans ExtraLight"/>
              <a:sym typeface="Encode Sans ExtraLight"/>
            </a:endParaRPr>
          </a:p>
        </p:txBody>
      </p:sp>
      <p:cxnSp>
        <p:nvCxnSpPr>
          <p:cNvPr id="10" name="Google Shape;260;p29">
            <a:extLst>
              <a:ext uri="{FF2B5EF4-FFF2-40B4-BE49-F238E27FC236}">
                <a16:creationId xmlns:a16="http://schemas.microsoft.com/office/drawing/2014/main" id="{8A6EF8D9-0EA7-40D4-BF78-D9C6F318733A}"/>
              </a:ext>
            </a:extLst>
          </p:cNvPr>
          <p:cNvCxnSpPr>
            <a:cxnSpLocks/>
            <a:stCxn id="7" idx="3"/>
            <a:endCxn id="9" idx="1"/>
          </p:cNvCxnSpPr>
          <p:nvPr/>
        </p:nvCxnSpPr>
        <p:spPr>
          <a:xfrm>
            <a:off x="2623841" y="2578411"/>
            <a:ext cx="866001" cy="3"/>
          </a:xfrm>
          <a:prstGeom prst="straightConnector1">
            <a:avLst/>
          </a:prstGeom>
          <a:noFill/>
          <a:ln w="9525" cap="flat" cmpd="sng">
            <a:solidFill>
              <a:srgbClr val="F55C21"/>
            </a:solidFill>
            <a:prstDash val="dash"/>
            <a:round/>
            <a:headEnd type="diamond" w="lg" len="lg"/>
            <a:tailEnd type="diamond" w="lg" len="lg"/>
          </a:ln>
        </p:spPr>
      </p:cxnSp>
      <p:cxnSp>
        <p:nvCxnSpPr>
          <p:cNvPr id="11" name="Google Shape;261;p29">
            <a:extLst>
              <a:ext uri="{FF2B5EF4-FFF2-40B4-BE49-F238E27FC236}">
                <a16:creationId xmlns:a16="http://schemas.microsoft.com/office/drawing/2014/main" id="{8037199A-7510-467E-A0F2-B3BE833E7B24}"/>
              </a:ext>
            </a:extLst>
          </p:cNvPr>
          <p:cNvCxnSpPr>
            <a:cxnSpLocks/>
            <a:stCxn id="9" idx="3"/>
            <a:endCxn id="8" idx="1"/>
          </p:cNvCxnSpPr>
          <p:nvPr/>
        </p:nvCxnSpPr>
        <p:spPr>
          <a:xfrm flipV="1">
            <a:off x="4907590" y="2578413"/>
            <a:ext cx="1164523" cy="1"/>
          </a:xfrm>
          <a:prstGeom prst="straightConnector1">
            <a:avLst/>
          </a:prstGeom>
          <a:noFill/>
          <a:ln w="9525" cap="flat" cmpd="sng">
            <a:solidFill>
              <a:srgbClr val="F55C21"/>
            </a:solidFill>
            <a:prstDash val="dash"/>
            <a:round/>
            <a:headEnd type="diamond" w="lg" len="lg"/>
            <a:tailEnd type="diamond" w="lg" len="lg"/>
          </a:ln>
        </p:spPr>
      </p:cxnSp>
      <p:sp>
        <p:nvSpPr>
          <p:cNvPr id="12" name="TextBox 11">
            <a:extLst>
              <a:ext uri="{FF2B5EF4-FFF2-40B4-BE49-F238E27FC236}">
                <a16:creationId xmlns:a16="http://schemas.microsoft.com/office/drawing/2014/main" id="{D538AF02-1AF3-4383-B5EE-1E82CCBA5D5F}"/>
              </a:ext>
            </a:extLst>
          </p:cNvPr>
          <p:cNvSpPr txBox="1"/>
          <p:nvPr/>
        </p:nvSpPr>
        <p:spPr>
          <a:xfrm>
            <a:off x="549275" y="1000850"/>
            <a:ext cx="1313637" cy="338554"/>
          </a:xfrm>
          <a:prstGeom prst="rect">
            <a:avLst/>
          </a:prstGeom>
          <a:noFill/>
        </p:spPr>
        <p:txBody>
          <a:bodyPr wrap="square" rtlCol="0">
            <a:spAutoFit/>
          </a:bodyPr>
          <a:lstStyle/>
          <a:p>
            <a:r>
              <a:rPr lang="en-US" sz="1600" b="1" dirty="0">
                <a:solidFill>
                  <a:srgbClr val="FFC000"/>
                </a:solidFill>
                <a:latin typeface="Encode Sans" panose="020B0604020202020204" charset="0"/>
              </a:rPr>
              <a:t>Objective</a:t>
            </a:r>
          </a:p>
        </p:txBody>
      </p:sp>
      <p:sp>
        <p:nvSpPr>
          <p:cNvPr id="13" name="TextBox 12">
            <a:extLst>
              <a:ext uri="{FF2B5EF4-FFF2-40B4-BE49-F238E27FC236}">
                <a16:creationId xmlns:a16="http://schemas.microsoft.com/office/drawing/2014/main" id="{924ED241-6EFE-4410-B9EC-E420F5ED0E53}"/>
              </a:ext>
            </a:extLst>
          </p:cNvPr>
          <p:cNvSpPr txBox="1"/>
          <p:nvPr/>
        </p:nvSpPr>
        <p:spPr>
          <a:xfrm>
            <a:off x="549275" y="1872057"/>
            <a:ext cx="1313637" cy="338554"/>
          </a:xfrm>
          <a:prstGeom prst="rect">
            <a:avLst/>
          </a:prstGeom>
          <a:noFill/>
        </p:spPr>
        <p:txBody>
          <a:bodyPr wrap="square" rtlCol="0">
            <a:spAutoFit/>
          </a:bodyPr>
          <a:lstStyle/>
          <a:p>
            <a:r>
              <a:rPr lang="en-US" sz="1600" b="1" dirty="0">
                <a:solidFill>
                  <a:srgbClr val="FFC000"/>
                </a:solidFill>
                <a:latin typeface="Encode Sans" panose="020B0604020202020204" charset="0"/>
              </a:rPr>
              <a:t>Scope</a:t>
            </a:r>
          </a:p>
        </p:txBody>
      </p:sp>
      <p:sp>
        <p:nvSpPr>
          <p:cNvPr id="21" name="Rectangle 20">
            <a:extLst>
              <a:ext uri="{FF2B5EF4-FFF2-40B4-BE49-F238E27FC236}">
                <a16:creationId xmlns:a16="http://schemas.microsoft.com/office/drawing/2014/main" id="{B09E03C2-8762-4B2B-B54C-475FA57C80FD}"/>
              </a:ext>
            </a:extLst>
          </p:cNvPr>
          <p:cNvSpPr/>
          <p:nvPr/>
        </p:nvSpPr>
        <p:spPr>
          <a:xfrm>
            <a:off x="549275" y="2985112"/>
            <a:ext cx="7051965" cy="640753"/>
          </a:xfrm>
          <a:prstGeom prst="rect">
            <a:avLst/>
          </a:prstGeom>
        </p:spPr>
        <p:txBody>
          <a:bodyPr wrap="square">
            <a:spAutoFit/>
          </a:bodyPr>
          <a:lstStyle/>
          <a:p>
            <a:pPr marL="457200" lvl="0" indent="-355600">
              <a:lnSpc>
                <a:spcPct val="115000"/>
              </a:lnSpc>
              <a:spcBef>
                <a:spcPts val="600"/>
              </a:spcBef>
              <a:buClr>
                <a:srgbClr val="F55C21"/>
              </a:buClr>
              <a:buSzPts val="2000"/>
              <a:buFont typeface="Encode Sans ExtraLight"/>
              <a:buChar char="▪"/>
            </a:pPr>
            <a:r>
              <a:rPr lang="en-US" dirty="0" err="1">
                <a:solidFill>
                  <a:srgbClr val="FFFFFF"/>
                </a:solidFill>
                <a:latin typeface="Encode Sans ExtraLight"/>
                <a:sym typeface="Encode Sans ExtraLight"/>
              </a:rPr>
              <a:t>Replanning</a:t>
            </a:r>
            <a:r>
              <a:rPr lang="en-US" dirty="0">
                <a:solidFill>
                  <a:srgbClr val="FFFFFF"/>
                </a:solidFill>
                <a:latin typeface="Encode Sans ExtraLight"/>
                <a:sym typeface="Encode Sans ExtraLight"/>
              </a:rPr>
              <a:t> process based on a </a:t>
            </a:r>
            <a:r>
              <a:rPr lang="en-US" b="1" dirty="0">
                <a:solidFill>
                  <a:srgbClr val="FFFFFF"/>
                </a:solidFill>
                <a:latin typeface="Encode Sans ExtraLight"/>
                <a:sym typeface="Encode Sans ExtraLight"/>
              </a:rPr>
              <a:t>existing path planning method</a:t>
            </a:r>
          </a:p>
          <a:p>
            <a:pPr marL="457200" lvl="0" indent="-355600">
              <a:lnSpc>
                <a:spcPct val="115000"/>
              </a:lnSpc>
              <a:spcBef>
                <a:spcPts val="600"/>
              </a:spcBef>
              <a:buClr>
                <a:srgbClr val="F55C21"/>
              </a:buClr>
              <a:buSzPts val="2000"/>
              <a:buFont typeface="Encode Sans ExtraLight"/>
              <a:buChar char="▪"/>
            </a:pPr>
            <a:r>
              <a:rPr lang="en-US" dirty="0">
                <a:solidFill>
                  <a:srgbClr val="FFFFFF"/>
                </a:solidFill>
                <a:latin typeface="Encode Sans ExtraLight"/>
                <a:sym typeface="Encode Sans ExtraLight"/>
              </a:rPr>
              <a:t>Implementation scope to </a:t>
            </a:r>
            <a:r>
              <a:rPr lang="en-US" b="1" dirty="0">
                <a:solidFill>
                  <a:srgbClr val="FFFFFF"/>
                </a:solidFill>
                <a:latin typeface="Encode Sans ExtraLight"/>
                <a:sym typeface="Encode Sans ExtraLight"/>
              </a:rPr>
              <a:t>single mobile robot</a:t>
            </a:r>
          </a:p>
        </p:txBody>
      </p:sp>
      <p:sp>
        <p:nvSpPr>
          <p:cNvPr id="27" name="Right Brace 26">
            <a:extLst>
              <a:ext uri="{FF2B5EF4-FFF2-40B4-BE49-F238E27FC236}">
                <a16:creationId xmlns:a16="http://schemas.microsoft.com/office/drawing/2014/main" id="{2BBCDF42-BE1C-48BA-AD74-AA5DD19A8BBD}"/>
              </a:ext>
            </a:extLst>
          </p:cNvPr>
          <p:cNvSpPr/>
          <p:nvPr/>
        </p:nvSpPr>
        <p:spPr>
          <a:xfrm>
            <a:off x="6900334" y="3019276"/>
            <a:ext cx="270933" cy="511621"/>
          </a:xfrm>
          <a:prstGeom prst="rightBrace">
            <a:avLst/>
          </a:prstGeom>
          <a:ln w="1905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E79AD08C-607F-4474-B0C5-5844BA651495}"/>
              </a:ext>
            </a:extLst>
          </p:cNvPr>
          <p:cNvSpPr txBox="1"/>
          <p:nvPr/>
        </p:nvSpPr>
        <p:spPr>
          <a:xfrm>
            <a:off x="7207590" y="3105809"/>
            <a:ext cx="1678019" cy="338554"/>
          </a:xfrm>
          <a:prstGeom prst="rect">
            <a:avLst/>
          </a:prstGeom>
          <a:noFill/>
        </p:spPr>
        <p:txBody>
          <a:bodyPr wrap="square" rtlCol="0">
            <a:spAutoFit/>
          </a:bodyPr>
          <a:lstStyle/>
          <a:p>
            <a:r>
              <a:rPr lang="en-US" sz="1600" dirty="0">
                <a:solidFill>
                  <a:srgbClr val="ED7D31"/>
                </a:solidFill>
                <a:latin typeface="Encode Sans" panose="020B0604020202020204" charset="0"/>
              </a:rPr>
              <a:t>Implementation</a:t>
            </a:r>
          </a:p>
        </p:txBody>
      </p:sp>
      <p:sp>
        <p:nvSpPr>
          <p:cNvPr id="29" name="Right Brace 28">
            <a:extLst>
              <a:ext uri="{FF2B5EF4-FFF2-40B4-BE49-F238E27FC236}">
                <a16:creationId xmlns:a16="http://schemas.microsoft.com/office/drawing/2014/main" id="{EF1CF68F-34BE-4B9E-93A3-BEFF1EC292C8}"/>
              </a:ext>
            </a:extLst>
          </p:cNvPr>
          <p:cNvSpPr/>
          <p:nvPr/>
        </p:nvSpPr>
        <p:spPr>
          <a:xfrm>
            <a:off x="6900334" y="3603475"/>
            <a:ext cx="270933" cy="883857"/>
          </a:xfrm>
          <a:prstGeom prst="rightBrace">
            <a:avLst/>
          </a:prstGeom>
          <a:ln w="19050">
            <a:solidFill>
              <a:srgbClr val="ED7D3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A32FD583-8A12-40E8-90FC-2CD7A8E2ECEF}"/>
              </a:ext>
            </a:extLst>
          </p:cNvPr>
          <p:cNvSpPr txBox="1"/>
          <p:nvPr/>
        </p:nvSpPr>
        <p:spPr>
          <a:xfrm>
            <a:off x="7207590" y="3863376"/>
            <a:ext cx="1678019" cy="338554"/>
          </a:xfrm>
          <a:prstGeom prst="rect">
            <a:avLst/>
          </a:prstGeom>
          <a:noFill/>
        </p:spPr>
        <p:txBody>
          <a:bodyPr wrap="square" rtlCol="0">
            <a:spAutoFit/>
          </a:bodyPr>
          <a:lstStyle/>
          <a:p>
            <a:r>
              <a:rPr lang="en-US" sz="1600" dirty="0">
                <a:solidFill>
                  <a:srgbClr val="ED7D31"/>
                </a:solidFill>
                <a:latin typeface="Encode Sans" panose="020B0604020202020204" charset="0"/>
              </a:rPr>
              <a:t>Simulation</a:t>
            </a:r>
          </a:p>
        </p:txBody>
      </p:sp>
      <p:sp>
        <p:nvSpPr>
          <p:cNvPr id="31" name="Rectangle 30">
            <a:extLst>
              <a:ext uri="{FF2B5EF4-FFF2-40B4-BE49-F238E27FC236}">
                <a16:creationId xmlns:a16="http://schemas.microsoft.com/office/drawing/2014/main" id="{DBAC666C-AD12-468C-A844-E3DFDEA886EB}"/>
              </a:ext>
            </a:extLst>
          </p:cNvPr>
          <p:cNvSpPr/>
          <p:nvPr/>
        </p:nvSpPr>
        <p:spPr>
          <a:xfrm>
            <a:off x="549275" y="3619135"/>
            <a:ext cx="6478058" cy="965457"/>
          </a:xfrm>
          <a:prstGeom prst="rect">
            <a:avLst/>
          </a:prstGeom>
        </p:spPr>
        <p:txBody>
          <a:bodyPr wrap="square">
            <a:spAutoFit/>
          </a:bodyPr>
          <a:lstStyle/>
          <a:p>
            <a:pPr marL="457200" lvl="0" indent="-355600">
              <a:lnSpc>
                <a:spcPct val="115000"/>
              </a:lnSpc>
              <a:spcBef>
                <a:spcPts val="600"/>
              </a:spcBef>
              <a:buClr>
                <a:srgbClr val="F55C21"/>
              </a:buClr>
              <a:buSzPts val="2000"/>
              <a:buFont typeface="Encode Sans ExtraLight"/>
              <a:buChar char="▪"/>
            </a:pPr>
            <a:r>
              <a:rPr lang="en-US" dirty="0">
                <a:solidFill>
                  <a:srgbClr val="FFFFFF"/>
                </a:solidFill>
                <a:latin typeface="Encode Sans ExtraLight"/>
                <a:sym typeface="Encode Sans ExtraLight"/>
              </a:rPr>
              <a:t>Multiple static obstacles, </a:t>
            </a:r>
            <a:r>
              <a:rPr lang="en-US" b="1" dirty="0">
                <a:solidFill>
                  <a:srgbClr val="FFFFFF"/>
                </a:solidFill>
                <a:latin typeface="Encode Sans ExtraLight"/>
                <a:sym typeface="Encode Sans ExtraLight"/>
              </a:rPr>
              <a:t>One randomly moving obstacle</a:t>
            </a:r>
          </a:p>
          <a:p>
            <a:pPr marL="457200" lvl="0" indent="-355600">
              <a:lnSpc>
                <a:spcPct val="115000"/>
              </a:lnSpc>
              <a:spcBef>
                <a:spcPts val="600"/>
              </a:spcBef>
              <a:buClr>
                <a:srgbClr val="F55C21"/>
              </a:buClr>
              <a:buSzPts val="2000"/>
              <a:buFont typeface="Encode Sans ExtraLight"/>
              <a:buChar char="▪"/>
            </a:pPr>
            <a:r>
              <a:rPr lang="en-US" dirty="0">
                <a:solidFill>
                  <a:srgbClr val="FFFFFF"/>
                </a:solidFill>
                <a:latin typeface="Encode Sans ExtraLight"/>
                <a:sym typeface="Encode Sans ExtraLight"/>
              </a:rPr>
              <a:t>Both Robot and obstacle moving at the </a:t>
            </a:r>
            <a:r>
              <a:rPr lang="en-US" b="1" dirty="0">
                <a:solidFill>
                  <a:srgbClr val="FFFFFF"/>
                </a:solidFill>
                <a:latin typeface="Encode Sans ExtraLight"/>
                <a:sym typeface="Encode Sans ExtraLight"/>
              </a:rPr>
              <a:t>same and constant speed</a:t>
            </a:r>
          </a:p>
          <a:p>
            <a:pPr marL="457200" lvl="0" indent="-355600">
              <a:lnSpc>
                <a:spcPct val="115000"/>
              </a:lnSpc>
              <a:spcBef>
                <a:spcPts val="600"/>
              </a:spcBef>
              <a:buClr>
                <a:srgbClr val="F55C21"/>
              </a:buClr>
              <a:buSzPts val="2000"/>
              <a:buFont typeface="Encode Sans ExtraLight"/>
              <a:buChar char="▪"/>
            </a:pPr>
            <a:r>
              <a:rPr lang="en-US" dirty="0">
                <a:solidFill>
                  <a:srgbClr val="FFFFFF"/>
                </a:solidFill>
                <a:latin typeface="Encode Sans ExtraLight"/>
                <a:sym typeface="Encode Sans ExtraLight"/>
              </a:rPr>
              <a:t>Obstacle will move along </a:t>
            </a:r>
            <a:r>
              <a:rPr lang="en-US" b="1" dirty="0">
                <a:solidFill>
                  <a:srgbClr val="FFFFFF"/>
                </a:solidFill>
                <a:latin typeface="Encode Sans ExtraLight"/>
                <a:sym typeface="Encode Sans ExtraLight"/>
              </a:rPr>
              <a:t>straight-line path between randomized vertices </a:t>
            </a:r>
          </a:p>
        </p:txBody>
      </p:sp>
    </p:spTree>
    <p:extLst>
      <p:ext uri="{BB962C8B-B14F-4D97-AF65-F5344CB8AC3E}">
        <p14:creationId xmlns:p14="http://schemas.microsoft.com/office/powerpoint/2010/main" val="329228838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p:bldP spid="21" grpId="0"/>
      <p:bldP spid="27" grpId="0" animBg="1"/>
      <p:bldP spid="28" grpId="0"/>
      <p:bldP spid="29" grpId="0" animBg="1"/>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ctrTitle"/>
          </p:nvPr>
        </p:nvSpPr>
        <p:spPr>
          <a:xfrm>
            <a:off x="1735925" y="1126150"/>
            <a:ext cx="5672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US" dirty="0"/>
              <a:t>LITERATURE REVIEW</a:t>
            </a:r>
            <a:endParaRPr dirty="0"/>
          </a:p>
        </p:txBody>
      </p:sp>
      <p:sp>
        <p:nvSpPr>
          <p:cNvPr id="129" name="Google Shape;129;p16"/>
          <p:cNvSpPr txBox="1">
            <a:spLocks noGrp="1"/>
          </p:cNvSpPr>
          <p:nvPr>
            <p:ph type="subTitle" idx="1"/>
          </p:nvPr>
        </p:nvSpPr>
        <p:spPr>
          <a:xfrm>
            <a:off x="1735925" y="2665541"/>
            <a:ext cx="5672100" cy="784800"/>
          </a:xfrm>
          <a:prstGeom prst="rect">
            <a:avLst/>
          </a:prstGeom>
        </p:spPr>
        <p:txBody>
          <a:bodyPr spcFirstLastPara="1" wrap="square" lIns="91425" tIns="91425" rIns="91425" bIns="91425" anchor="t" anchorCtr="0">
            <a:noAutofit/>
          </a:bodyPr>
          <a:lstStyle/>
          <a:p>
            <a:pPr marL="0" lvl="0" indent="0"/>
            <a:r>
              <a:rPr lang="en-SG" dirty="0">
                <a:solidFill>
                  <a:schemeClr val="bg1"/>
                </a:solidFill>
              </a:rPr>
              <a:t>Reviewing and learning from existing research</a:t>
            </a:r>
          </a:p>
        </p:txBody>
      </p:sp>
      <p:grpSp>
        <p:nvGrpSpPr>
          <p:cNvPr id="14" name="Google Shape;401;p39">
            <a:extLst>
              <a:ext uri="{FF2B5EF4-FFF2-40B4-BE49-F238E27FC236}">
                <a16:creationId xmlns:a16="http://schemas.microsoft.com/office/drawing/2014/main" id="{A6741302-02A4-4A64-8791-45F5F006375A}"/>
              </a:ext>
            </a:extLst>
          </p:cNvPr>
          <p:cNvGrpSpPr/>
          <p:nvPr/>
        </p:nvGrpSpPr>
        <p:grpSpPr>
          <a:xfrm>
            <a:off x="4297365" y="4385988"/>
            <a:ext cx="549269" cy="456945"/>
            <a:chOff x="1926350" y="995225"/>
            <a:chExt cx="428650" cy="356600"/>
          </a:xfrm>
        </p:grpSpPr>
        <p:sp>
          <p:nvSpPr>
            <p:cNvPr id="15" name="Google Shape;402;p39">
              <a:extLst>
                <a:ext uri="{FF2B5EF4-FFF2-40B4-BE49-F238E27FC236}">
                  <a16:creationId xmlns:a16="http://schemas.microsoft.com/office/drawing/2014/main" id="{F94D1FC0-0EC3-41B0-A816-18CDAD7BCE51}"/>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3;p39">
              <a:extLst>
                <a:ext uri="{FF2B5EF4-FFF2-40B4-BE49-F238E27FC236}">
                  <a16:creationId xmlns:a16="http://schemas.microsoft.com/office/drawing/2014/main" id="{61C629DF-2861-4325-84AE-0F96FCAD334E}"/>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4;p39">
              <a:extLst>
                <a:ext uri="{FF2B5EF4-FFF2-40B4-BE49-F238E27FC236}">
                  <a16:creationId xmlns:a16="http://schemas.microsoft.com/office/drawing/2014/main" id="{E45243C9-B79A-404D-91E1-612A67F00537}"/>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5;p39">
              <a:extLst>
                <a:ext uri="{FF2B5EF4-FFF2-40B4-BE49-F238E27FC236}">
                  <a16:creationId xmlns:a16="http://schemas.microsoft.com/office/drawing/2014/main" id="{3E65F77C-632A-4214-B204-8725074DC9F0}"/>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64402664"/>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2F5A1C5-AF69-4605-B38F-09C91FFBC2F1}"/>
              </a:ext>
            </a:extLst>
          </p:cNvPr>
          <p:cNvSpPr>
            <a:spLocks noGrp="1"/>
          </p:cNvSpPr>
          <p:nvPr>
            <p:ph type="title"/>
          </p:nvPr>
        </p:nvSpPr>
        <p:spPr/>
        <p:txBody>
          <a:bodyPr/>
          <a:lstStyle/>
          <a:p>
            <a:r>
              <a:rPr lang="en-US" dirty="0"/>
              <a:t>Path Planning Algorithms</a:t>
            </a:r>
          </a:p>
        </p:txBody>
      </p:sp>
      <p:sp>
        <p:nvSpPr>
          <p:cNvPr id="12" name="Text Placeholder 11">
            <a:extLst>
              <a:ext uri="{FF2B5EF4-FFF2-40B4-BE49-F238E27FC236}">
                <a16:creationId xmlns:a16="http://schemas.microsoft.com/office/drawing/2014/main" id="{F53124A8-3351-4050-9CDB-AFBC838430F4}"/>
              </a:ext>
            </a:extLst>
          </p:cNvPr>
          <p:cNvSpPr>
            <a:spLocks noGrp="1"/>
          </p:cNvSpPr>
          <p:nvPr>
            <p:ph type="body" idx="1"/>
          </p:nvPr>
        </p:nvSpPr>
        <p:spPr>
          <a:xfrm>
            <a:off x="549600" y="1200150"/>
            <a:ext cx="3740400" cy="2946300"/>
          </a:xfrm>
        </p:spPr>
        <p:txBody>
          <a:bodyPr/>
          <a:lstStyle/>
          <a:p>
            <a:r>
              <a:rPr lang="en-US" sz="2000" b="1" dirty="0"/>
              <a:t>Sampling-based</a:t>
            </a:r>
            <a:r>
              <a:rPr lang="en-US" sz="2000" dirty="0"/>
              <a:t> and </a:t>
            </a:r>
            <a:r>
              <a:rPr lang="en-US" sz="2000" b="1" dirty="0"/>
              <a:t>node-based</a:t>
            </a:r>
            <a:r>
              <a:rPr lang="en-US" sz="2000" dirty="0"/>
              <a:t> algorithms are the </a:t>
            </a:r>
            <a:r>
              <a:rPr lang="en-US" sz="2000" b="1" dirty="0"/>
              <a:t>most commonly used 3-D </a:t>
            </a:r>
            <a:r>
              <a:rPr lang="en-US" sz="2000" dirty="0"/>
              <a:t>path planning algorithm for UAV scenarios</a:t>
            </a:r>
            <a:endParaRPr lang="en-US" sz="1800" dirty="0"/>
          </a:p>
        </p:txBody>
      </p:sp>
      <p:sp>
        <p:nvSpPr>
          <p:cNvPr id="5" name="Slide Number Placeholder 4">
            <a:extLst>
              <a:ext uri="{FF2B5EF4-FFF2-40B4-BE49-F238E27FC236}">
                <a16:creationId xmlns:a16="http://schemas.microsoft.com/office/drawing/2014/main" id="{DD1D803E-DFA4-4ED3-9AA9-251C9F23798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grpSp>
        <p:nvGrpSpPr>
          <p:cNvPr id="13" name="Google Shape;214;p24">
            <a:extLst>
              <a:ext uri="{FF2B5EF4-FFF2-40B4-BE49-F238E27FC236}">
                <a16:creationId xmlns:a16="http://schemas.microsoft.com/office/drawing/2014/main" id="{80600BB2-C102-45F1-9298-918512F35E4C}"/>
              </a:ext>
            </a:extLst>
          </p:cNvPr>
          <p:cNvGrpSpPr/>
          <p:nvPr/>
        </p:nvGrpSpPr>
        <p:grpSpPr>
          <a:xfrm>
            <a:off x="4998090" y="784033"/>
            <a:ext cx="3679527" cy="3517036"/>
            <a:chOff x="3232797" y="439497"/>
            <a:chExt cx="4960270" cy="4741217"/>
          </a:xfrm>
        </p:grpSpPr>
        <p:sp>
          <p:nvSpPr>
            <p:cNvPr id="14" name="Google Shape;215;p24">
              <a:extLst>
                <a:ext uri="{FF2B5EF4-FFF2-40B4-BE49-F238E27FC236}">
                  <a16:creationId xmlns:a16="http://schemas.microsoft.com/office/drawing/2014/main" id="{444EBF2C-18AA-4750-8CA3-8D35BECA17F1}"/>
                </a:ext>
              </a:extLst>
            </p:cNvPr>
            <p:cNvSpPr/>
            <p:nvPr/>
          </p:nvSpPr>
          <p:spPr>
            <a:xfrm>
              <a:off x="3259630" y="439497"/>
              <a:ext cx="2293666" cy="2293664"/>
            </a:xfrm>
            <a:prstGeom prst="ellipse">
              <a:avLst/>
            </a:prstGeom>
            <a:solidFill>
              <a:srgbClr val="FF0066"/>
            </a:solidFill>
            <a:ln>
              <a:noFill/>
            </a:ln>
          </p:spPr>
          <p:txBody>
            <a:bodyPr spcFirstLastPara="1" wrap="square" lIns="91425" tIns="91425" rIns="91425" bIns="91425" anchor="ctr" anchorCtr="0">
              <a:noAutofit/>
            </a:bodyPr>
            <a:lstStyle/>
            <a:p>
              <a:pPr algn="ctr"/>
              <a:r>
                <a:rPr lang="en-US" b="1" dirty="0">
                  <a:solidFill>
                    <a:schemeClr val="tx1"/>
                  </a:solidFill>
                  <a:latin typeface="Encode Sans" panose="020B0604020202020204" charset="0"/>
                  <a:ea typeface="Pontano Sans"/>
                  <a:cs typeface="Pontano Sans"/>
                  <a:sym typeface="Pontano Sans"/>
                </a:rPr>
                <a:t>Sampling based Algorithm</a:t>
              </a:r>
              <a:endParaRPr b="1" dirty="0">
                <a:solidFill>
                  <a:schemeClr val="tx1"/>
                </a:solidFill>
                <a:latin typeface="Encode Sans" panose="020B0604020202020204" charset="0"/>
                <a:ea typeface="Pontano Sans"/>
                <a:cs typeface="Pontano Sans"/>
                <a:sym typeface="Pontano Sans"/>
              </a:endParaRPr>
            </a:p>
          </p:txBody>
        </p:sp>
        <p:sp>
          <p:nvSpPr>
            <p:cNvPr id="15" name="Google Shape;216;p24">
              <a:extLst>
                <a:ext uri="{FF2B5EF4-FFF2-40B4-BE49-F238E27FC236}">
                  <a16:creationId xmlns:a16="http://schemas.microsoft.com/office/drawing/2014/main" id="{401DB28C-4E7B-4967-980D-FE50A8575668}"/>
                </a:ext>
              </a:extLst>
            </p:cNvPr>
            <p:cNvSpPr/>
            <p:nvPr/>
          </p:nvSpPr>
          <p:spPr>
            <a:xfrm>
              <a:off x="5899402" y="439498"/>
              <a:ext cx="2293665" cy="2293665"/>
            </a:xfrm>
            <a:prstGeom prst="ellipse">
              <a:avLst/>
            </a:prstGeom>
            <a:solidFill>
              <a:srgbClr val="33CCFF"/>
            </a:solidFill>
            <a:ln>
              <a:noFill/>
            </a:ln>
          </p:spPr>
          <p:txBody>
            <a:bodyPr spcFirstLastPara="1" wrap="square" lIns="91425" tIns="91425" rIns="91425" bIns="91425" anchor="ctr" anchorCtr="0">
              <a:noAutofit/>
            </a:bodyPr>
            <a:lstStyle/>
            <a:p>
              <a:pPr algn="ctr">
                <a:buSzPts val="1100"/>
              </a:pPr>
              <a:r>
                <a:rPr lang="en-US" b="1" dirty="0">
                  <a:solidFill>
                    <a:schemeClr val="tx1"/>
                  </a:solidFill>
                  <a:latin typeface="Encode Sans" panose="020B0604020202020204" charset="0"/>
                  <a:ea typeface="Pontano Sans"/>
                  <a:cs typeface="Pontano Sans"/>
                  <a:sym typeface="Pontano Sans"/>
                </a:rPr>
                <a:t>Node based Algorithm</a:t>
              </a:r>
              <a:endParaRPr b="1" dirty="0">
                <a:solidFill>
                  <a:schemeClr val="tx1"/>
                </a:solidFill>
                <a:latin typeface="Encode Sans" panose="020B0604020202020204" charset="0"/>
                <a:ea typeface="Pontano Sans"/>
                <a:cs typeface="Pontano Sans"/>
                <a:sym typeface="Pontano Sans"/>
              </a:endParaRPr>
            </a:p>
          </p:txBody>
        </p:sp>
        <p:sp>
          <p:nvSpPr>
            <p:cNvPr id="16" name="Google Shape;217;p24">
              <a:extLst>
                <a:ext uri="{FF2B5EF4-FFF2-40B4-BE49-F238E27FC236}">
                  <a16:creationId xmlns:a16="http://schemas.microsoft.com/office/drawing/2014/main" id="{8A8D2C9D-9458-4D84-9F90-5909D0BDB1BF}"/>
                </a:ext>
              </a:extLst>
            </p:cNvPr>
            <p:cNvSpPr/>
            <p:nvPr/>
          </p:nvSpPr>
          <p:spPr>
            <a:xfrm>
              <a:off x="3232797" y="2887049"/>
              <a:ext cx="2293665" cy="2293665"/>
            </a:xfrm>
            <a:prstGeom prst="ellipse">
              <a:avLst/>
            </a:prstGeom>
            <a:solidFill>
              <a:srgbClr val="FFCC00"/>
            </a:solidFill>
            <a:ln>
              <a:noFill/>
            </a:ln>
          </p:spPr>
          <p:txBody>
            <a:bodyPr spcFirstLastPara="1" wrap="square" lIns="91425" tIns="91425" rIns="91425" bIns="91425" anchor="ctr" anchorCtr="0">
              <a:noAutofit/>
            </a:bodyPr>
            <a:lstStyle/>
            <a:p>
              <a:pPr algn="ctr"/>
              <a:r>
                <a:rPr lang="en-US" b="1" dirty="0">
                  <a:solidFill>
                    <a:schemeClr val="tx1"/>
                  </a:solidFill>
                  <a:latin typeface="Encode Sans" panose="020B0604020202020204" charset="0"/>
                  <a:ea typeface="Pontano Sans"/>
                  <a:cs typeface="Pontano Sans"/>
                  <a:sym typeface="Pontano Sans"/>
                </a:rPr>
                <a:t>Model based Algorithm</a:t>
              </a:r>
              <a:endParaRPr b="1" dirty="0">
                <a:solidFill>
                  <a:schemeClr val="tx1"/>
                </a:solidFill>
                <a:latin typeface="Encode Sans" panose="020B0604020202020204" charset="0"/>
                <a:ea typeface="Pontano Sans"/>
                <a:cs typeface="Pontano Sans"/>
                <a:sym typeface="Pontano Sans"/>
              </a:endParaRPr>
            </a:p>
          </p:txBody>
        </p:sp>
        <p:sp>
          <p:nvSpPr>
            <p:cNvPr id="17" name="Google Shape;218;p24">
              <a:extLst>
                <a:ext uri="{FF2B5EF4-FFF2-40B4-BE49-F238E27FC236}">
                  <a16:creationId xmlns:a16="http://schemas.microsoft.com/office/drawing/2014/main" id="{B4AA94FD-B42D-431C-A742-2D7C76985EA0}"/>
                </a:ext>
              </a:extLst>
            </p:cNvPr>
            <p:cNvSpPr/>
            <p:nvPr/>
          </p:nvSpPr>
          <p:spPr>
            <a:xfrm>
              <a:off x="5821462" y="2887049"/>
              <a:ext cx="2293665" cy="2293665"/>
            </a:xfrm>
            <a:prstGeom prst="ellipse">
              <a:avLst/>
            </a:prstGeom>
            <a:solidFill>
              <a:srgbClr val="33CCCC"/>
            </a:solidFill>
            <a:ln>
              <a:noFill/>
            </a:ln>
          </p:spPr>
          <p:txBody>
            <a:bodyPr spcFirstLastPara="1" wrap="square" lIns="91425" tIns="91425" rIns="91425" bIns="91425" anchor="ctr" anchorCtr="0">
              <a:noAutofit/>
            </a:bodyPr>
            <a:lstStyle/>
            <a:p>
              <a:pPr algn="ctr"/>
              <a:r>
                <a:rPr lang="en-US" b="1" dirty="0">
                  <a:solidFill>
                    <a:schemeClr val="tx1"/>
                  </a:solidFill>
                  <a:latin typeface="Encode Sans" panose="020B0604020202020204" charset="0"/>
                  <a:cs typeface="Pontano Sans"/>
                  <a:sym typeface="Pontano Sans"/>
                </a:rPr>
                <a:t>Bioinspired </a:t>
              </a:r>
              <a:r>
                <a:rPr lang="en-US" b="1" dirty="0">
                  <a:latin typeface="Encode Sans" panose="020B0604020202020204" charset="0"/>
                  <a:cs typeface="Pontano Sans"/>
                  <a:sym typeface="Pontano Sans"/>
                </a:rPr>
                <a:t>Algorithm</a:t>
              </a:r>
              <a:endParaRPr b="1" dirty="0">
                <a:latin typeface="Encode Sans" panose="020B0604020202020204" charset="0"/>
                <a:cs typeface="Pontano Sans"/>
                <a:sym typeface="Pontano Sans"/>
              </a:endParaRPr>
            </a:p>
          </p:txBody>
        </p:sp>
      </p:grpSp>
      <p:sp>
        <p:nvSpPr>
          <p:cNvPr id="27" name="Google Shape;219;p24">
            <a:extLst>
              <a:ext uri="{FF2B5EF4-FFF2-40B4-BE49-F238E27FC236}">
                <a16:creationId xmlns:a16="http://schemas.microsoft.com/office/drawing/2014/main" id="{0180526A-0931-42B0-B7D8-866141630C1B}"/>
              </a:ext>
            </a:extLst>
          </p:cNvPr>
          <p:cNvSpPr/>
          <p:nvPr/>
        </p:nvSpPr>
        <p:spPr>
          <a:xfrm>
            <a:off x="6095919" y="1653969"/>
            <a:ext cx="1562700" cy="1562700"/>
          </a:xfrm>
          <a:prstGeom prst="ellipse">
            <a:avLst/>
          </a:prstGeom>
          <a:solidFill>
            <a:srgbClr val="FFFFFF"/>
          </a:solidFill>
          <a:ln>
            <a:noFill/>
          </a:ln>
        </p:spPr>
        <p:txBody>
          <a:bodyPr spcFirstLastPara="1" wrap="square" lIns="91425" tIns="91425" rIns="91425" bIns="91425" anchor="ctr" anchorCtr="0">
            <a:noAutofit/>
          </a:bodyPr>
          <a:lstStyle/>
          <a:p>
            <a:pPr algn="ctr"/>
            <a:r>
              <a:rPr lang="en-US" dirty="0">
                <a:solidFill>
                  <a:schemeClr val="tx1"/>
                </a:solidFill>
                <a:latin typeface="+mj-lt"/>
                <a:ea typeface="Pontano Sans"/>
                <a:cs typeface="Pontano Sans"/>
                <a:sym typeface="Pontano Sans"/>
              </a:rPr>
              <a:t>Path Planning Algorithms</a:t>
            </a:r>
          </a:p>
        </p:txBody>
      </p:sp>
      <p:sp>
        <p:nvSpPr>
          <p:cNvPr id="28" name="Freeform: Shape 27">
            <a:extLst>
              <a:ext uri="{FF2B5EF4-FFF2-40B4-BE49-F238E27FC236}">
                <a16:creationId xmlns:a16="http://schemas.microsoft.com/office/drawing/2014/main" id="{BA70A388-146C-48F4-BEAB-A7400EF4EFC8}"/>
              </a:ext>
            </a:extLst>
          </p:cNvPr>
          <p:cNvSpPr/>
          <p:nvPr/>
        </p:nvSpPr>
        <p:spPr>
          <a:xfrm>
            <a:off x="6166352" y="1718480"/>
            <a:ext cx="1414464" cy="1414464"/>
          </a:xfrm>
          <a:custGeom>
            <a:avLst/>
            <a:gdLst>
              <a:gd name="connsiteX0" fmla="*/ 803057 w 1581254"/>
              <a:gd name="connsiteY0" fmla="*/ 173550 h 1581254"/>
              <a:gd name="connsiteX1" fmla="*/ 180432 w 1581254"/>
              <a:gd name="connsiteY1" fmla="*/ 796175 h 1581254"/>
              <a:gd name="connsiteX2" fmla="*/ 803057 w 1581254"/>
              <a:gd name="connsiteY2" fmla="*/ 1418800 h 1581254"/>
              <a:gd name="connsiteX3" fmla="*/ 1425682 w 1581254"/>
              <a:gd name="connsiteY3" fmla="*/ 796175 h 1581254"/>
              <a:gd name="connsiteX4" fmla="*/ 803057 w 1581254"/>
              <a:gd name="connsiteY4" fmla="*/ 173550 h 1581254"/>
              <a:gd name="connsiteX5" fmla="*/ 790627 w 1581254"/>
              <a:gd name="connsiteY5" fmla="*/ 0 h 1581254"/>
              <a:gd name="connsiteX6" fmla="*/ 1581254 w 1581254"/>
              <a:gd name="connsiteY6" fmla="*/ 790627 h 1581254"/>
              <a:gd name="connsiteX7" fmla="*/ 790627 w 1581254"/>
              <a:gd name="connsiteY7" fmla="*/ 1581254 h 1581254"/>
              <a:gd name="connsiteX8" fmla="*/ 0 w 1581254"/>
              <a:gd name="connsiteY8" fmla="*/ 790627 h 1581254"/>
              <a:gd name="connsiteX9" fmla="*/ 790627 w 1581254"/>
              <a:gd name="connsiteY9" fmla="*/ 0 h 158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1254" h="1581254">
                <a:moveTo>
                  <a:pt x="803057" y="173550"/>
                </a:moveTo>
                <a:cubicBezTo>
                  <a:pt x="459191" y="173550"/>
                  <a:pt x="180432" y="452309"/>
                  <a:pt x="180432" y="796175"/>
                </a:cubicBezTo>
                <a:cubicBezTo>
                  <a:pt x="180432" y="1140041"/>
                  <a:pt x="459191" y="1418800"/>
                  <a:pt x="803057" y="1418800"/>
                </a:cubicBezTo>
                <a:cubicBezTo>
                  <a:pt x="1146923" y="1418800"/>
                  <a:pt x="1425682" y="1140041"/>
                  <a:pt x="1425682" y="796175"/>
                </a:cubicBezTo>
                <a:cubicBezTo>
                  <a:pt x="1425682" y="452309"/>
                  <a:pt x="1146923" y="173550"/>
                  <a:pt x="803057" y="173550"/>
                </a:cubicBezTo>
                <a:close/>
                <a:moveTo>
                  <a:pt x="790627" y="0"/>
                </a:moveTo>
                <a:cubicBezTo>
                  <a:pt x="1227278" y="0"/>
                  <a:pt x="1581254" y="353976"/>
                  <a:pt x="1581254" y="790627"/>
                </a:cubicBezTo>
                <a:cubicBezTo>
                  <a:pt x="1581254" y="1227278"/>
                  <a:pt x="1227278" y="1581254"/>
                  <a:pt x="790627" y="1581254"/>
                </a:cubicBezTo>
                <a:cubicBezTo>
                  <a:pt x="353976" y="1581254"/>
                  <a:pt x="0" y="1227278"/>
                  <a:pt x="0" y="790627"/>
                </a:cubicBezTo>
                <a:cubicBezTo>
                  <a:pt x="0" y="353976"/>
                  <a:pt x="353976" y="0"/>
                  <a:pt x="790627"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algn="ctr"/>
            <a:endParaRPr dirty="0">
              <a:solidFill>
                <a:srgbClr val="162D5A"/>
              </a:solidFill>
              <a:latin typeface="Encode Sans" panose="020B0604020202020204" charset="0"/>
              <a:ea typeface="Pontano Sans"/>
              <a:cs typeface="Pontano Sans"/>
              <a:sym typeface="Pontano Sans"/>
            </a:endParaRPr>
          </a:p>
        </p:txBody>
      </p:sp>
    </p:spTree>
    <p:extLst>
      <p:ext uri="{BB962C8B-B14F-4D97-AF65-F5344CB8AC3E}">
        <p14:creationId xmlns:p14="http://schemas.microsoft.com/office/powerpoint/2010/main" val="3058100985"/>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2F5A1C5-AF69-4605-B38F-09C91FFBC2F1}"/>
              </a:ext>
            </a:extLst>
          </p:cNvPr>
          <p:cNvSpPr>
            <a:spLocks noGrp="1"/>
          </p:cNvSpPr>
          <p:nvPr>
            <p:ph type="title"/>
          </p:nvPr>
        </p:nvSpPr>
        <p:spPr/>
        <p:txBody>
          <a:bodyPr/>
          <a:lstStyle/>
          <a:p>
            <a:r>
              <a:rPr lang="en-US" dirty="0"/>
              <a:t>Sampling-based Algorithms</a:t>
            </a:r>
          </a:p>
        </p:txBody>
      </p:sp>
      <p:sp>
        <p:nvSpPr>
          <p:cNvPr id="3" name="Text Placeholder 2">
            <a:extLst>
              <a:ext uri="{FF2B5EF4-FFF2-40B4-BE49-F238E27FC236}">
                <a16:creationId xmlns:a16="http://schemas.microsoft.com/office/drawing/2014/main" id="{482080C6-C969-4ADE-9F03-48377F8FBDAE}"/>
              </a:ext>
            </a:extLst>
          </p:cNvPr>
          <p:cNvSpPr>
            <a:spLocks noGrp="1"/>
          </p:cNvSpPr>
          <p:nvPr>
            <p:ph type="body" idx="1"/>
          </p:nvPr>
        </p:nvSpPr>
        <p:spPr/>
        <p:txBody>
          <a:bodyPr/>
          <a:lstStyle/>
          <a:p>
            <a:r>
              <a:rPr lang="en-US" sz="2000" dirty="0"/>
              <a:t>Rapidly exploring Random Tree (RRT) and its many variants such as RRT*, RRT-connect</a:t>
            </a:r>
          </a:p>
          <a:p>
            <a:r>
              <a:rPr lang="en-US" sz="2000" dirty="0"/>
              <a:t>Probabilistic Road Map (PRM)</a:t>
            </a:r>
          </a:p>
        </p:txBody>
      </p:sp>
      <p:sp>
        <p:nvSpPr>
          <p:cNvPr id="5" name="Slide Number Placeholder 4">
            <a:extLst>
              <a:ext uri="{FF2B5EF4-FFF2-40B4-BE49-F238E27FC236}">
                <a16:creationId xmlns:a16="http://schemas.microsoft.com/office/drawing/2014/main" id="{DD1D803E-DFA4-4ED3-9AA9-251C9F23798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13" name="Picture 12">
            <a:extLst>
              <a:ext uri="{FF2B5EF4-FFF2-40B4-BE49-F238E27FC236}">
                <a16:creationId xmlns:a16="http://schemas.microsoft.com/office/drawing/2014/main" id="{B4B77C57-9224-4325-A444-DB2B75F271D0}"/>
              </a:ext>
            </a:extLst>
          </p:cNvPr>
          <p:cNvPicPr>
            <a:picLocks noChangeAspect="1"/>
          </p:cNvPicPr>
          <p:nvPr/>
        </p:nvPicPr>
        <p:blipFill>
          <a:blip r:embed="rId3"/>
          <a:stretch>
            <a:fillRect/>
          </a:stretch>
        </p:blipFill>
        <p:spPr>
          <a:xfrm>
            <a:off x="4864305" y="1292955"/>
            <a:ext cx="3645429" cy="2719490"/>
          </a:xfrm>
          <a:prstGeom prst="rect">
            <a:avLst/>
          </a:prstGeom>
        </p:spPr>
      </p:pic>
      <p:sp>
        <p:nvSpPr>
          <p:cNvPr id="7" name="TextBox 6">
            <a:extLst>
              <a:ext uri="{FF2B5EF4-FFF2-40B4-BE49-F238E27FC236}">
                <a16:creationId xmlns:a16="http://schemas.microsoft.com/office/drawing/2014/main" id="{1296BFC1-4E7D-49B5-801B-BABB5DDA7268}"/>
              </a:ext>
            </a:extLst>
          </p:cNvPr>
          <p:cNvSpPr txBox="1"/>
          <p:nvPr/>
        </p:nvSpPr>
        <p:spPr>
          <a:xfrm>
            <a:off x="5389610" y="907642"/>
            <a:ext cx="2731838" cy="338554"/>
          </a:xfrm>
          <a:prstGeom prst="rect">
            <a:avLst/>
          </a:prstGeom>
          <a:noFill/>
        </p:spPr>
        <p:txBody>
          <a:bodyPr wrap="none" rtlCol="0">
            <a:spAutoFit/>
          </a:bodyPr>
          <a:lstStyle/>
          <a:p>
            <a:r>
              <a:rPr lang="en-US" sz="1600" b="1" dirty="0">
                <a:solidFill>
                  <a:schemeClr val="bg1"/>
                </a:solidFill>
                <a:latin typeface="Encode Sans" panose="020B0604020202020204" charset="0"/>
              </a:rPr>
              <a:t>Animation of RRT process</a:t>
            </a:r>
          </a:p>
        </p:txBody>
      </p:sp>
    </p:spTree>
    <p:extLst>
      <p:ext uri="{BB962C8B-B14F-4D97-AF65-F5344CB8AC3E}">
        <p14:creationId xmlns:p14="http://schemas.microsoft.com/office/powerpoint/2010/main" val="772886935"/>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CDBD-43AC-4007-9749-78C736E27013}"/>
              </a:ext>
            </a:extLst>
          </p:cNvPr>
          <p:cNvSpPr>
            <a:spLocks noGrp="1"/>
          </p:cNvSpPr>
          <p:nvPr>
            <p:ph type="title"/>
          </p:nvPr>
        </p:nvSpPr>
        <p:spPr/>
        <p:txBody>
          <a:bodyPr/>
          <a:lstStyle/>
          <a:p>
            <a:r>
              <a:rPr lang="en-US" dirty="0"/>
              <a:t>Node-Based Algorithms</a:t>
            </a:r>
          </a:p>
        </p:txBody>
      </p:sp>
      <p:sp>
        <p:nvSpPr>
          <p:cNvPr id="3" name="Text Placeholder 2">
            <a:extLst>
              <a:ext uri="{FF2B5EF4-FFF2-40B4-BE49-F238E27FC236}">
                <a16:creationId xmlns:a16="http://schemas.microsoft.com/office/drawing/2014/main" id="{6375CE73-4706-479F-9822-1AF1F9945C00}"/>
              </a:ext>
            </a:extLst>
          </p:cNvPr>
          <p:cNvSpPr>
            <a:spLocks noGrp="1"/>
          </p:cNvSpPr>
          <p:nvPr>
            <p:ph type="body" idx="1"/>
          </p:nvPr>
        </p:nvSpPr>
        <p:spPr>
          <a:xfrm>
            <a:off x="4706733" y="1200150"/>
            <a:ext cx="3740400" cy="2946300"/>
          </a:xfrm>
        </p:spPr>
        <p:txBody>
          <a:bodyPr/>
          <a:lstStyle/>
          <a:p>
            <a:r>
              <a:rPr lang="en-SG" dirty="0"/>
              <a:t>Dijkstra’s algorithm</a:t>
            </a:r>
          </a:p>
          <a:p>
            <a:r>
              <a:rPr lang="en-SG" dirty="0"/>
              <a:t>A* algorithm</a:t>
            </a:r>
          </a:p>
          <a:p>
            <a:r>
              <a:rPr lang="en-SG" dirty="0"/>
              <a:t>D* algorithm</a:t>
            </a:r>
          </a:p>
          <a:p>
            <a:r>
              <a:rPr lang="en-SG" dirty="0"/>
              <a:t>Other improved variants of A* and D*. </a:t>
            </a:r>
            <a:endParaRPr lang="en-US" dirty="0"/>
          </a:p>
        </p:txBody>
      </p:sp>
      <p:sp>
        <p:nvSpPr>
          <p:cNvPr id="4" name="Slide Number Placeholder 3">
            <a:extLst>
              <a:ext uri="{FF2B5EF4-FFF2-40B4-BE49-F238E27FC236}">
                <a16:creationId xmlns:a16="http://schemas.microsoft.com/office/drawing/2014/main" id="{42A8566F-70EF-41D6-AAD8-E0B9265EAE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87D4203F-FABC-43CA-9AAB-D6678A350871}"/>
              </a:ext>
            </a:extLst>
          </p:cNvPr>
          <p:cNvPicPr>
            <a:picLocks noChangeAspect="1"/>
          </p:cNvPicPr>
          <p:nvPr/>
        </p:nvPicPr>
        <p:blipFill>
          <a:blip r:embed="rId3"/>
          <a:stretch>
            <a:fillRect/>
          </a:stretch>
        </p:blipFill>
        <p:spPr>
          <a:xfrm>
            <a:off x="1233408" y="1321554"/>
            <a:ext cx="2500392" cy="2500392"/>
          </a:xfrm>
          <a:prstGeom prst="rect">
            <a:avLst/>
          </a:prstGeom>
        </p:spPr>
      </p:pic>
      <p:sp>
        <p:nvSpPr>
          <p:cNvPr id="6" name="TextBox 5">
            <a:extLst>
              <a:ext uri="{FF2B5EF4-FFF2-40B4-BE49-F238E27FC236}">
                <a16:creationId xmlns:a16="http://schemas.microsoft.com/office/drawing/2014/main" id="{02F27C90-1837-4083-B8CD-FBAC765E2492}"/>
              </a:ext>
            </a:extLst>
          </p:cNvPr>
          <p:cNvSpPr txBox="1"/>
          <p:nvPr/>
        </p:nvSpPr>
        <p:spPr>
          <a:xfrm>
            <a:off x="1075205" y="3884057"/>
            <a:ext cx="2816797" cy="338554"/>
          </a:xfrm>
          <a:prstGeom prst="rect">
            <a:avLst/>
          </a:prstGeom>
          <a:noFill/>
        </p:spPr>
        <p:txBody>
          <a:bodyPr wrap="none" rtlCol="0">
            <a:spAutoFit/>
          </a:bodyPr>
          <a:lstStyle/>
          <a:p>
            <a:r>
              <a:rPr lang="en-US" sz="1600" b="1" dirty="0">
                <a:solidFill>
                  <a:schemeClr val="bg1"/>
                </a:solidFill>
                <a:latin typeface="Encode Sans" panose="020B0604020202020204" charset="0"/>
              </a:rPr>
              <a:t>Animation of A* Algorithm</a:t>
            </a:r>
          </a:p>
        </p:txBody>
      </p:sp>
    </p:spTree>
    <p:extLst>
      <p:ext uri="{BB962C8B-B14F-4D97-AF65-F5344CB8AC3E}">
        <p14:creationId xmlns:p14="http://schemas.microsoft.com/office/powerpoint/2010/main" val="4092345436"/>
      </p:ext>
    </p:extLst>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ags/tag10.xml><?xml version="1.0" encoding="utf-8"?>
<p:tagLst xmlns:a="http://schemas.openxmlformats.org/drawingml/2006/main" xmlns:r="http://schemas.openxmlformats.org/officeDocument/2006/relationships" xmlns:p="http://schemas.openxmlformats.org/presentationml/2006/main">
  <p:tag name="TIMING" val="|0.3|0.8"/>
</p:tagLst>
</file>

<file path=ppt/tags/tag11.xml><?xml version="1.0" encoding="utf-8"?>
<p:tagLst xmlns:a="http://schemas.openxmlformats.org/drawingml/2006/main" xmlns:r="http://schemas.openxmlformats.org/officeDocument/2006/relationships" xmlns:p="http://schemas.openxmlformats.org/presentationml/2006/main">
  <p:tag name="TIMING" val="|0.6"/>
</p:tagLst>
</file>

<file path=ppt/tags/tag12.xml><?xml version="1.0" encoding="utf-8"?>
<p:tagLst xmlns:a="http://schemas.openxmlformats.org/drawingml/2006/main" xmlns:r="http://schemas.openxmlformats.org/officeDocument/2006/relationships" xmlns:p="http://schemas.openxmlformats.org/presentationml/2006/main">
  <p:tag name="TIMING" val="|0.3|0.8"/>
</p:tagLst>
</file>

<file path=ppt/tags/tag13.xml><?xml version="1.0" encoding="utf-8"?>
<p:tagLst xmlns:a="http://schemas.openxmlformats.org/drawingml/2006/main" xmlns:r="http://schemas.openxmlformats.org/officeDocument/2006/relationships" xmlns:p="http://schemas.openxmlformats.org/presentationml/2006/main">
  <p:tag name="TIMING" val="|0.4|0.6|0.6|0.6|0.6|0.6|0.7"/>
</p:tagLst>
</file>

<file path=ppt/tags/tag2.xml><?xml version="1.0" encoding="utf-8"?>
<p:tagLst xmlns:a="http://schemas.openxmlformats.org/drawingml/2006/main" xmlns:r="http://schemas.openxmlformats.org/officeDocument/2006/relationships" xmlns:p="http://schemas.openxmlformats.org/presentationml/2006/main">
  <p:tag name="TIMING" val="|0.5|0.9"/>
</p:tagLst>
</file>

<file path=ppt/tags/tag3.xml><?xml version="1.0" encoding="utf-8"?>
<p:tagLst xmlns:a="http://schemas.openxmlformats.org/drawingml/2006/main" xmlns:r="http://schemas.openxmlformats.org/officeDocument/2006/relationships" xmlns:p="http://schemas.openxmlformats.org/presentationml/2006/main">
  <p:tag name="TIMING" val="|0.2|1.1|0.6"/>
</p:tagLst>
</file>

<file path=ppt/tags/tag4.xml><?xml version="1.0" encoding="utf-8"?>
<p:tagLst xmlns:a="http://schemas.openxmlformats.org/drawingml/2006/main" xmlns:r="http://schemas.openxmlformats.org/officeDocument/2006/relationships" xmlns:p="http://schemas.openxmlformats.org/presentationml/2006/main">
  <p:tag name="TIMING" val="|0.1|0.9|0.7|0.9|0.8"/>
</p:tagLst>
</file>

<file path=ppt/tags/tag5.xml><?xml version="1.0" encoding="utf-8"?>
<p:tagLst xmlns:a="http://schemas.openxmlformats.org/drawingml/2006/main" xmlns:r="http://schemas.openxmlformats.org/officeDocument/2006/relationships" xmlns:p="http://schemas.openxmlformats.org/presentationml/2006/main">
  <p:tag name="TIMING" val="|0.2|0.8|0.5|0.6"/>
</p:tagLst>
</file>

<file path=ppt/tags/tag6.xml><?xml version="1.0" encoding="utf-8"?>
<p:tagLst xmlns:a="http://schemas.openxmlformats.org/drawingml/2006/main" xmlns:r="http://schemas.openxmlformats.org/officeDocument/2006/relationships" xmlns:p="http://schemas.openxmlformats.org/presentationml/2006/main">
  <p:tag name="TIMING" val="|0|0.6"/>
</p:tagLst>
</file>

<file path=ppt/tags/tag7.xml><?xml version="1.0" encoding="utf-8"?>
<p:tagLst xmlns:a="http://schemas.openxmlformats.org/drawingml/2006/main" xmlns:r="http://schemas.openxmlformats.org/officeDocument/2006/relationships" xmlns:p="http://schemas.openxmlformats.org/presentationml/2006/main">
  <p:tag name="TIMING" val="|0.1|0.6|0.6"/>
</p:tagLst>
</file>

<file path=ppt/tags/tag8.xml><?xml version="1.0" encoding="utf-8"?>
<p:tagLst xmlns:a="http://schemas.openxmlformats.org/drawingml/2006/main" xmlns:r="http://schemas.openxmlformats.org/officeDocument/2006/relationships" xmlns:p="http://schemas.openxmlformats.org/presentationml/2006/main">
  <p:tag name="TIMING" val="|0.1|0.6"/>
</p:tagLst>
</file>

<file path=ppt/tags/tag9.xml><?xml version="1.0" encoding="utf-8"?>
<p:tagLst xmlns:a="http://schemas.openxmlformats.org/drawingml/2006/main" xmlns:r="http://schemas.openxmlformats.org/officeDocument/2006/relationships" xmlns:p="http://schemas.openxmlformats.org/presentationml/2006/main">
  <p:tag name="TIMING" val="|0.3|0.8|0.7"/>
</p:tagLst>
</file>

<file path=ppt/theme/theme1.xml><?xml version="1.0" encoding="utf-8"?>
<a:theme xmlns:a="http://schemas.openxmlformats.org/drawingml/2006/main" name="Laert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4733</TotalTime>
  <Words>3626</Words>
  <Application>Microsoft Office PowerPoint</Application>
  <PresentationFormat>On-screen Show (16:9)</PresentationFormat>
  <Paragraphs>356</Paragraphs>
  <Slides>38</Slides>
  <Notes>34</Notes>
  <HiddenSlides>4</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Encode Sans</vt:lpstr>
      <vt:lpstr>Encode Sans ExtraLight</vt:lpstr>
      <vt:lpstr>Arial</vt:lpstr>
      <vt:lpstr>Cambria Math</vt:lpstr>
      <vt:lpstr>Times New Roman</vt:lpstr>
      <vt:lpstr>Pontano Sans</vt:lpstr>
      <vt:lpstr>Calibri</vt:lpstr>
      <vt:lpstr>DengXian</vt:lpstr>
      <vt:lpstr>Laertes template</vt:lpstr>
      <vt:lpstr>Project Title: Development of Dynamic Path Replanning Algorithm for Autonomous Mobile Robots</vt:lpstr>
      <vt:lpstr>1. INTRODUCTION</vt:lpstr>
      <vt:lpstr>Background</vt:lpstr>
      <vt:lpstr>Motivation</vt:lpstr>
      <vt:lpstr>Project Objective &amp; Scope</vt:lpstr>
      <vt:lpstr>2. LITERATURE REVIEW</vt:lpstr>
      <vt:lpstr>Path Planning Algorithms</vt:lpstr>
      <vt:lpstr>Sampling-based Algorithms</vt:lpstr>
      <vt:lpstr>Node-Based Algorithms</vt:lpstr>
      <vt:lpstr>Comparison &amp; Evaluation  </vt:lpstr>
      <vt:lpstr>Dynamic Path Planning</vt:lpstr>
      <vt:lpstr>3. 2-D DEVELOPMENT</vt:lpstr>
      <vt:lpstr>Dynamic Path Replanning in 2-D</vt:lpstr>
      <vt:lpstr>Path Obstruction Check (2-D)</vt:lpstr>
      <vt:lpstr>Path Obstruction Check (2-D)</vt:lpstr>
      <vt:lpstr>Replanning Algorithm</vt:lpstr>
      <vt:lpstr>Matlab Simulation</vt:lpstr>
      <vt:lpstr>4. 3-D DEVELOPMENT</vt:lpstr>
      <vt:lpstr>Dynamic Path Replanning in 3-D</vt:lpstr>
      <vt:lpstr>Path Obstruction Check (3-D)</vt:lpstr>
      <vt:lpstr>Path Obstruction Check (3-D)</vt:lpstr>
      <vt:lpstr>Case 1: Moving in Similar Directions (Parallel lines)</vt:lpstr>
      <vt:lpstr>Case 2: Impending Collision (Intersecting lines)</vt:lpstr>
      <vt:lpstr>Case 3: Moving in Different Directions (Skew lines) </vt:lpstr>
      <vt:lpstr>Replanning Algorithm (3-D)</vt:lpstr>
      <vt:lpstr>Matlab Simulation (3-D)</vt:lpstr>
      <vt:lpstr>Iterative Improvements to Replanning Algorithm</vt:lpstr>
      <vt:lpstr>Simulation Trial with Final Replanning Algorithm</vt:lpstr>
      <vt:lpstr>Final Replanning Algorithm Simulation Results (RRT* vs RRT)</vt:lpstr>
      <vt:lpstr>Results analysis</vt:lpstr>
      <vt:lpstr>Results analysis</vt:lpstr>
      <vt:lpstr>5. Conclusion</vt:lpstr>
      <vt:lpstr>Conclusion</vt:lpstr>
      <vt:lpstr>THANK YOU!</vt:lpstr>
      <vt:lpstr>RRT vs RRT*</vt:lpstr>
      <vt:lpstr>PowerPoint Presentation</vt:lpstr>
      <vt:lpstr>Collision Analysis</vt:lpstr>
      <vt:lpstr>Discussion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Development of Dynamic Path Replanning Algorithm for Autonomous Mobile Robots</dc:title>
  <dc:creator>huang zhiwei</dc:creator>
  <cp:lastModifiedBy>huang zhiwei</cp:lastModifiedBy>
  <cp:revision>144</cp:revision>
  <dcterms:modified xsi:type="dcterms:W3CDTF">2019-05-14T04:51:22Z</dcterms:modified>
</cp:coreProperties>
</file>